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318" r:id="rId4"/>
    <p:sldId id="282" r:id="rId5"/>
    <p:sldId id="293" r:id="rId6"/>
    <p:sldId id="323" r:id="rId7"/>
    <p:sldId id="294" r:id="rId8"/>
    <p:sldId id="284" r:id="rId9"/>
    <p:sldId id="292" r:id="rId10"/>
    <p:sldId id="261" r:id="rId11"/>
    <p:sldId id="273" r:id="rId12"/>
    <p:sldId id="305" r:id="rId13"/>
    <p:sldId id="283" r:id="rId14"/>
    <p:sldId id="289" r:id="rId15"/>
    <p:sldId id="290" r:id="rId16"/>
    <p:sldId id="291" r:id="rId17"/>
    <p:sldId id="295" r:id="rId18"/>
    <p:sldId id="272" r:id="rId19"/>
    <p:sldId id="319" r:id="rId20"/>
    <p:sldId id="320" r:id="rId21"/>
    <p:sldId id="306" r:id="rId22"/>
    <p:sldId id="307" r:id="rId23"/>
    <p:sldId id="308" r:id="rId24"/>
    <p:sldId id="298" r:id="rId25"/>
    <p:sldId id="322" r:id="rId26"/>
    <p:sldId id="321" r:id="rId27"/>
    <p:sldId id="316" r:id="rId28"/>
    <p:sldId id="317" r:id="rId29"/>
    <p:sldId id="285" r:id="rId30"/>
    <p:sldId id="303" r:id="rId31"/>
    <p:sldId id="300" r:id="rId32"/>
    <p:sldId id="302" r:id="rId33"/>
    <p:sldId id="309" r:id="rId34"/>
    <p:sldId id="312" r:id="rId35"/>
    <p:sldId id="310" r:id="rId36"/>
    <p:sldId id="311" r:id="rId37"/>
    <p:sldId id="304" r:id="rId38"/>
    <p:sldId id="296" r:id="rId39"/>
    <p:sldId id="313" r:id="rId40"/>
    <p:sldId id="286" r:id="rId41"/>
    <p:sldId id="314" r:id="rId42"/>
    <p:sldId id="315" r:id="rId43"/>
    <p:sldId id="299" r:id="rId44"/>
    <p:sldId id="263" r:id="rId45"/>
    <p:sldId id="264" r:id="rId46"/>
    <p:sldId id="262" r:id="rId47"/>
    <p:sldId id="266" r:id="rId48"/>
    <p:sldId id="265" r:id="rId49"/>
    <p:sldId id="267" r:id="rId50"/>
    <p:sldId id="268" r:id="rId51"/>
    <p:sldId id="269" r:id="rId52"/>
    <p:sldId id="27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4">
          <p15:clr>
            <a:srgbClr val="A4A3A4"/>
          </p15:clr>
        </p15:guide>
        <p15:guide id="2" pos="88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Harkleroad" initials="MH" lastIdx="1" clrIdx="0">
    <p:extLst>
      <p:ext uri="{19B8F6BF-5375-455C-9EA6-DF929625EA0E}">
        <p15:presenceInfo xmlns:p15="http://schemas.microsoft.com/office/powerpoint/2012/main" userId="Mike Harkleroa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995" autoAdjust="0"/>
    <p:restoredTop sz="94660"/>
  </p:normalViewPr>
  <p:slideViewPr>
    <p:cSldViewPr snapToGrid="0">
      <p:cViewPr varScale="1">
        <p:scale>
          <a:sx n="73" d="100"/>
          <a:sy n="73" d="100"/>
        </p:scale>
        <p:origin x="708" y="52"/>
      </p:cViewPr>
      <p:guideLst>
        <p:guide orient="horz" pos="584"/>
        <p:guide pos="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AC50-6130-49BE-AD15-A17095B4D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B830CC-0000-4244-A1BE-211C3121C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3F206E-2238-4995-A179-D3556B30B2DA}"/>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5" name="Footer Placeholder 4">
            <a:extLst>
              <a:ext uri="{FF2B5EF4-FFF2-40B4-BE49-F238E27FC236}">
                <a16:creationId xmlns:a16="http://schemas.microsoft.com/office/drawing/2014/main" id="{DC95ABA3-0E44-4940-A290-D558A48B4A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D0CCFC-BBC6-4D8E-B2E8-17C197FDB577}"/>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71775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B15D-9A3A-4F2D-9202-F716775397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E03A24-DADC-4196-ABCF-5161E373949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2614B-5AD0-490B-A3D8-CD4F6CEC9879}"/>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5" name="Footer Placeholder 4">
            <a:extLst>
              <a:ext uri="{FF2B5EF4-FFF2-40B4-BE49-F238E27FC236}">
                <a16:creationId xmlns:a16="http://schemas.microsoft.com/office/drawing/2014/main" id="{20FB84CF-C418-42A3-AA2B-53E49DF54A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57312-0AA2-46BD-BD77-7C7C31AF7E41}"/>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367183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423D2-339B-469F-9170-FED822B7F1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D3A95A-F3A3-46E1-A701-F2F7BA5FCB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AABF5-C968-43B6-A07E-6F1B0B104F84}"/>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5" name="Footer Placeholder 4">
            <a:extLst>
              <a:ext uri="{FF2B5EF4-FFF2-40B4-BE49-F238E27FC236}">
                <a16:creationId xmlns:a16="http://schemas.microsoft.com/office/drawing/2014/main" id="{0D46EF31-7766-413B-84DE-53D22BEF81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4B3A9F-F6BC-4A44-9D14-4B8EE3013C10}"/>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421147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2D90C-4487-4EAC-92E1-663FB2077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51EB80-ADB9-47A2-B5BC-1F425D57FA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A36CC-704D-4640-A7FC-6A523D1C1CB9}"/>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5" name="Footer Placeholder 4">
            <a:extLst>
              <a:ext uri="{FF2B5EF4-FFF2-40B4-BE49-F238E27FC236}">
                <a16:creationId xmlns:a16="http://schemas.microsoft.com/office/drawing/2014/main" id="{6D0CE153-9725-45AC-8E11-E237F99A84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4872BF-F897-4926-9830-F74417DA803C}"/>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378647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285E-DCC9-415A-A90A-DCD9D077E7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9E441-9A41-4165-9B66-1834EA1DAF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0582FF2-1095-4558-973F-61723693CFD7}"/>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5" name="Footer Placeholder 4">
            <a:extLst>
              <a:ext uri="{FF2B5EF4-FFF2-40B4-BE49-F238E27FC236}">
                <a16:creationId xmlns:a16="http://schemas.microsoft.com/office/drawing/2014/main" id="{4D5DAB4E-41F4-4ECF-BF12-C45FBAAB51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F1600A-F998-4779-A5C5-EFE9246DBFED}"/>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68677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625D-EDB7-4593-9628-1ECF18E77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F7FFA2-2E16-4306-8BDC-E43BD353E5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B9503B-0215-44CE-B100-E05ED94CB0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39B70-D101-4E11-827B-CB90109B946A}"/>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6" name="Footer Placeholder 5">
            <a:extLst>
              <a:ext uri="{FF2B5EF4-FFF2-40B4-BE49-F238E27FC236}">
                <a16:creationId xmlns:a16="http://schemas.microsoft.com/office/drawing/2014/main" id="{6FCBE4C8-F1E4-4E16-83C3-329433F82F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81B4EB-0CD2-4B05-9904-333F7AC9A3F9}"/>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3255241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7D0B-5907-4DDA-9282-2E6386AC48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3C6469-8897-4E2E-878C-9E0A1EEE1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5F84E1-F63A-4AE6-AA8F-819B8E2CDA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16CFA-F358-42AD-A1F2-1C8B7D0A50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E22DBF-EC26-4A31-A50B-176065A589C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68F56-77FD-4DC0-B89E-77AD110F8914}"/>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8" name="Footer Placeholder 7">
            <a:extLst>
              <a:ext uri="{FF2B5EF4-FFF2-40B4-BE49-F238E27FC236}">
                <a16:creationId xmlns:a16="http://schemas.microsoft.com/office/drawing/2014/main" id="{2DE5F57B-BE8D-420F-8CB6-A07C7164633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A4C5DD7-DEC2-48FB-953E-4DEDAFFD5E86}"/>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83996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6C9B-FFF0-411E-9294-B676DB1689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F0A938-3766-4A90-BB9E-5A3ECE1DEEC1}"/>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4" name="Footer Placeholder 3">
            <a:extLst>
              <a:ext uri="{FF2B5EF4-FFF2-40B4-BE49-F238E27FC236}">
                <a16:creationId xmlns:a16="http://schemas.microsoft.com/office/drawing/2014/main" id="{14DCB472-21FD-446D-9C8D-6279E5CB0C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3449E60-E172-417A-8411-479EE233B34F}"/>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41193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1930E2-4CDE-42BE-A6EB-54E1A0354D46}"/>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3" name="Footer Placeholder 2">
            <a:extLst>
              <a:ext uri="{FF2B5EF4-FFF2-40B4-BE49-F238E27FC236}">
                <a16:creationId xmlns:a16="http://schemas.microsoft.com/office/drawing/2014/main" id="{926F1309-A7D8-406F-A2F7-B61059B4C8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06E2EC-9E8C-4958-B417-55E094B9595C}"/>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2782866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05B01-8F1D-430D-BD90-630204FD8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FA53F3-D459-4063-A693-DFFFEAD74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CDAA7D-3493-4A8F-9D04-408B830AD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AAD30A-E0F0-41DC-AD48-9FFBF1E264C9}"/>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6" name="Footer Placeholder 5">
            <a:extLst>
              <a:ext uri="{FF2B5EF4-FFF2-40B4-BE49-F238E27FC236}">
                <a16:creationId xmlns:a16="http://schemas.microsoft.com/office/drawing/2014/main" id="{6BE225C0-8945-4DF6-9E1A-BAF937D3CA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D204F5-FD37-43B2-B7D2-B0BEECC6900E}"/>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162521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8AD0-4464-4FB5-A5ED-4AA534D06A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A438CA-AAF9-4014-91B8-8D9DD59D1D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C5F7577-8767-40BB-81B4-3F57D612B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2FE067-1490-4790-9961-8582FEDD87BE}"/>
              </a:ext>
            </a:extLst>
          </p:cNvPr>
          <p:cNvSpPr>
            <a:spLocks noGrp="1"/>
          </p:cNvSpPr>
          <p:nvPr>
            <p:ph type="dt" sz="half" idx="10"/>
          </p:nvPr>
        </p:nvSpPr>
        <p:spPr/>
        <p:txBody>
          <a:bodyPr/>
          <a:lstStyle/>
          <a:p>
            <a:fld id="{34931AE2-26FE-4A3C-AE91-B3BBF774E021}" type="datetimeFigureOut">
              <a:rPr lang="en-US" smtClean="0"/>
              <a:t>7/1/2018</a:t>
            </a:fld>
            <a:endParaRPr lang="en-US" dirty="0"/>
          </a:p>
        </p:txBody>
      </p:sp>
      <p:sp>
        <p:nvSpPr>
          <p:cNvPr id="6" name="Footer Placeholder 5">
            <a:extLst>
              <a:ext uri="{FF2B5EF4-FFF2-40B4-BE49-F238E27FC236}">
                <a16:creationId xmlns:a16="http://schemas.microsoft.com/office/drawing/2014/main" id="{C72CF158-FD99-4DE2-AC5A-29FA65357C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7BCD83-447C-4A3F-99A9-21F8CBFE14F7}"/>
              </a:ext>
            </a:extLst>
          </p:cNvPr>
          <p:cNvSpPr>
            <a:spLocks noGrp="1"/>
          </p:cNvSpPr>
          <p:nvPr>
            <p:ph type="sldNum" sz="quarter" idx="12"/>
          </p:nvPr>
        </p:nvSpPr>
        <p:spPr/>
        <p:txBody>
          <a:bodyPr/>
          <a:lstStyle/>
          <a:p>
            <a:fld id="{216B5866-9078-4CD4-BD2E-57FDAA8669A6}" type="slidenum">
              <a:rPr lang="en-US" smtClean="0"/>
              <a:t>‹#›</a:t>
            </a:fld>
            <a:endParaRPr lang="en-US" dirty="0"/>
          </a:p>
        </p:txBody>
      </p:sp>
    </p:spTree>
    <p:extLst>
      <p:ext uri="{BB962C8B-B14F-4D97-AF65-F5344CB8AC3E}">
        <p14:creationId xmlns:p14="http://schemas.microsoft.com/office/powerpoint/2010/main" val="396717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E0544F-9B95-42E9-9624-8789D8538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F05A7-2408-4C3E-86D1-6570A13714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548E4-D4F2-4762-BA99-577987C13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31AE2-26FE-4A3C-AE91-B3BBF774E021}" type="datetimeFigureOut">
              <a:rPr lang="en-US" smtClean="0"/>
              <a:t>7/1/2018</a:t>
            </a:fld>
            <a:endParaRPr lang="en-US" dirty="0"/>
          </a:p>
        </p:txBody>
      </p:sp>
      <p:sp>
        <p:nvSpPr>
          <p:cNvPr id="5" name="Footer Placeholder 4">
            <a:extLst>
              <a:ext uri="{FF2B5EF4-FFF2-40B4-BE49-F238E27FC236}">
                <a16:creationId xmlns:a16="http://schemas.microsoft.com/office/drawing/2014/main" id="{4BA85849-05F7-4B7D-8117-9EACF7948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8F41A0-B882-4B85-8DF3-D1D95AA152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B5866-9078-4CD4-BD2E-57FDAA8669A6}" type="slidenum">
              <a:rPr lang="en-US" smtClean="0"/>
              <a:t>‹#›</a:t>
            </a:fld>
            <a:endParaRPr lang="en-US" dirty="0"/>
          </a:p>
        </p:txBody>
      </p:sp>
    </p:spTree>
    <p:extLst>
      <p:ext uri="{BB962C8B-B14F-4D97-AF65-F5344CB8AC3E}">
        <p14:creationId xmlns:p14="http://schemas.microsoft.com/office/powerpoint/2010/main" val="3903085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C08C-EFBE-4A6E-9EA6-F9F14B0CE370}"/>
              </a:ext>
            </a:extLst>
          </p:cNvPr>
          <p:cNvSpPr>
            <a:spLocks noGrp="1"/>
          </p:cNvSpPr>
          <p:nvPr>
            <p:ph type="ctrTitle"/>
          </p:nvPr>
        </p:nvSpPr>
        <p:spPr>
          <a:xfrm>
            <a:off x="4892511" y="811308"/>
            <a:ext cx="5954598" cy="5560034"/>
          </a:xfrm>
        </p:spPr>
        <p:txBody>
          <a:bodyPr>
            <a:normAutofit fontScale="90000"/>
          </a:bodyPr>
          <a:lstStyle/>
          <a:p>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Edward Otho Cresap Ord</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4400" dirty="0">
                <a:latin typeface="Times New Roman" panose="02020603050405020304" pitchFamily="18" charset="0"/>
                <a:cs typeface="Times New Roman" panose="02020603050405020304" pitchFamily="18" charset="0"/>
              </a:rPr>
              <a:t>Major General, U.S. Army</a:t>
            </a:r>
            <a:br>
              <a:rPr lang="en-US" sz="4400" dirty="0">
                <a:latin typeface="Times New Roman" panose="02020603050405020304" pitchFamily="18" charset="0"/>
                <a:cs typeface="Times New Roman" panose="02020603050405020304" pitchFamily="18" charset="0"/>
              </a:rPr>
            </a:br>
            <a:r>
              <a:rPr lang="en-US" sz="4400" dirty="0">
                <a:latin typeface="Times New Roman" panose="02020603050405020304" pitchFamily="18" charset="0"/>
                <a:cs typeface="Times New Roman" panose="02020603050405020304" pitchFamily="18" charset="0"/>
              </a:rPr>
              <a:t>1818-1888</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B5765A05-D9A5-4F47-9168-CDBD5943776B}"/>
              </a:ext>
            </a:extLst>
          </p:cNvPr>
          <p:cNvSpPr>
            <a:spLocks noGrp="1"/>
          </p:cNvSpPr>
          <p:nvPr>
            <p:ph type="subTitle" idx="1"/>
          </p:nvPr>
        </p:nvSpPr>
        <p:spPr>
          <a:xfrm>
            <a:off x="4826524" y="5373278"/>
            <a:ext cx="6086573" cy="913222"/>
          </a:xfrm>
        </p:spPr>
        <p:txBody>
          <a:bodyPr>
            <a:normAutofit/>
          </a:bodyPr>
          <a:lstStyle/>
          <a:p>
            <a:r>
              <a:rPr lang="en-US" dirty="0">
                <a:latin typeface="Times New Roman" panose="02020603050405020304" pitchFamily="18" charset="0"/>
                <a:cs typeface="Times New Roman" panose="02020603050405020304" pitchFamily="18" charset="0"/>
              </a:rPr>
              <a:t>By Mike Harkleroad</a:t>
            </a:r>
          </a:p>
          <a:p>
            <a:r>
              <a:rPr lang="en-US" dirty="0">
                <a:latin typeface="Times New Roman" panose="02020603050405020304" pitchFamily="18" charset="0"/>
                <a:cs typeface="Times New Roman" panose="02020603050405020304" pitchFamily="18" charset="0"/>
              </a:rPr>
              <a:t>June 30, 2018</a:t>
            </a:r>
          </a:p>
        </p:txBody>
      </p:sp>
      <p:pic>
        <p:nvPicPr>
          <p:cNvPr id="4" name="Picture 3">
            <a:extLst>
              <a:ext uri="{FF2B5EF4-FFF2-40B4-BE49-F238E27FC236}">
                <a16:creationId xmlns:a16="http://schemas.microsoft.com/office/drawing/2014/main" id="{960E2FE9-7418-4D6C-934F-48BF3B48DF56}"/>
              </a:ext>
            </a:extLst>
          </p:cNvPr>
          <p:cNvPicPr>
            <a:picLocks noChangeAspect="1"/>
          </p:cNvPicPr>
          <p:nvPr/>
        </p:nvPicPr>
        <p:blipFill>
          <a:blip r:embed="rId2"/>
          <a:stretch>
            <a:fillRect/>
          </a:stretch>
        </p:blipFill>
        <p:spPr>
          <a:xfrm>
            <a:off x="460358" y="988348"/>
            <a:ext cx="3974937" cy="5560034"/>
          </a:xfrm>
          <a:prstGeom prst="rect">
            <a:avLst/>
          </a:prstGeom>
        </p:spPr>
      </p:pic>
    </p:spTree>
    <p:extLst>
      <p:ext uri="{BB962C8B-B14F-4D97-AF65-F5344CB8AC3E}">
        <p14:creationId xmlns:p14="http://schemas.microsoft.com/office/powerpoint/2010/main" val="553714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C766-B881-46C3-88CF-706E56BCBCD4}"/>
              </a:ext>
            </a:extLst>
          </p:cNvPr>
          <p:cNvSpPr>
            <a:spLocks noGrp="1"/>
          </p:cNvSpPr>
          <p:nvPr>
            <p:ph type="ctrTitle"/>
          </p:nvPr>
        </p:nvSpPr>
        <p:spPr>
          <a:xfrm>
            <a:off x="1374140" y="927100"/>
            <a:ext cx="3434080" cy="5198568"/>
          </a:xfrm>
        </p:spPr>
        <p:txBody>
          <a:bodyPr>
            <a:noAutofit/>
          </a:bodyPr>
          <a:lstStyle/>
          <a:p>
            <a:r>
              <a:rPr lang="en-US" sz="3200" dirty="0">
                <a:latin typeface="Times New Roman" panose="02020603050405020304" pitchFamily="18" charset="0"/>
                <a:cs typeface="Times New Roman" panose="02020603050405020304" pitchFamily="18" charset="0"/>
              </a:rPr>
              <a:t>Gold and Quicksilver map</a:t>
            </a: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FIRST "ACCURATE" MAP OF CALIFORNIA GOLD REGIONS </a:t>
            </a: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25 July1848</a:t>
            </a:r>
          </a:p>
        </p:txBody>
      </p:sp>
      <p:pic>
        <p:nvPicPr>
          <p:cNvPr id="5" name="Picture 4">
            <a:extLst>
              <a:ext uri="{FF2B5EF4-FFF2-40B4-BE49-F238E27FC236}">
                <a16:creationId xmlns:a16="http://schemas.microsoft.com/office/drawing/2014/main" id="{D151BB96-6DDF-4ACC-8A42-95C1D6C30F9F}"/>
              </a:ext>
            </a:extLst>
          </p:cNvPr>
          <p:cNvPicPr>
            <a:picLocks noChangeAspect="1"/>
          </p:cNvPicPr>
          <p:nvPr/>
        </p:nvPicPr>
        <p:blipFill rotWithShape="1">
          <a:blip r:embed="rId2">
            <a:extLst>
              <a:ext uri="{28A0092B-C50C-407E-A947-70E740481C1C}">
                <a14:useLocalDpi xmlns:a14="http://schemas.microsoft.com/office/drawing/2010/main" val="0"/>
              </a:ext>
            </a:extLst>
          </a:blip>
          <a:srcRect r="6055"/>
          <a:stretch/>
        </p:blipFill>
        <p:spPr>
          <a:xfrm>
            <a:off x="6096001" y="232370"/>
            <a:ext cx="4584700" cy="6393259"/>
          </a:xfrm>
          <a:prstGeom prst="rect">
            <a:avLst/>
          </a:prstGeom>
        </p:spPr>
      </p:pic>
    </p:spTree>
    <p:extLst>
      <p:ext uri="{BB962C8B-B14F-4D97-AF65-F5344CB8AC3E}">
        <p14:creationId xmlns:p14="http://schemas.microsoft.com/office/powerpoint/2010/main" val="4143256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4E83-6DC6-4265-906F-6B59F0999DD5}"/>
              </a:ext>
            </a:extLst>
          </p:cNvPr>
          <p:cNvSpPr>
            <a:spLocks noGrp="1"/>
          </p:cNvSpPr>
          <p:nvPr>
            <p:ph type="title"/>
          </p:nvPr>
        </p:nvSpPr>
        <p:spPr>
          <a:xfrm>
            <a:off x="537721" y="76200"/>
            <a:ext cx="11311380" cy="2217738"/>
          </a:xfrm>
        </p:spPr>
        <p:txBody>
          <a:bodyPr lIns="91440" rIns="91440">
            <a:normAutofit/>
          </a:bodyPr>
          <a:lstStyle/>
          <a:p>
            <a:pPr algn="ctr"/>
            <a:r>
              <a:rPr lang="en-US" sz="2800" dirty="0"/>
              <a:t>In the fall of 1848, Ord and Sherman, in the employ of John Augustus Sutter Jr., assisted Captain William H. Warner of the U.S. Army Corps of Engineers in the survey of Sacramento, California, helping to produce the map that established the future capital city's extensive downtown street grid.</a:t>
            </a:r>
          </a:p>
        </p:txBody>
      </p:sp>
      <p:pic>
        <p:nvPicPr>
          <p:cNvPr id="5" name="Picture 4">
            <a:extLst>
              <a:ext uri="{FF2B5EF4-FFF2-40B4-BE49-F238E27FC236}">
                <a16:creationId xmlns:a16="http://schemas.microsoft.com/office/drawing/2014/main" id="{4952F2A0-0A34-4214-9690-0AEF7BFB7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879" y="2293938"/>
            <a:ext cx="6715063" cy="4270258"/>
          </a:xfrm>
          <a:prstGeom prst="rect">
            <a:avLst/>
          </a:prstGeom>
        </p:spPr>
      </p:pic>
      <p:sp>
        <p:nvSpPr>
          <p:cNvPr id="6" name="TextBox 5">
            <a:extLst>
              <a:ext uri="{FF2B5EF4-FFF2-40B4-BE49-F238E27FC236}">
                <a16:creationId xmlns:a16="http://schemas.microsoft.com/office/drawing/2014/main" id="{19CB1125-87F2-46DD-95B3-8407AE7C586F}"/>
              </a:ext>
            </a:extLst>
          </p:cNvPr>
          <p:cNvSpPr txBox="1"/>
          <p:nvPr/>
        </p:nvSpPr>
        <p:spPr>
          <a:xfrm>
            <a:off x="9954706" y="3610466"/>
            <a:ext cx="1524776" cy="646331"/>
          </a:xfrm>
          <a:prstGeom prst="rect">
            <a:avLst/>
          </a:prstGeom>
          <a:noFill/>
        </p:spPr>
        <p:txBody>
          <a:bodyPr wrap="none" rtlCol="0">
            <a:spAutoFit/>
          </a:bodyPr>
          <a:lstStyle/>
          <a:p>
            <a:r>
              <a:rPr lang="en-US" dirty="0">
                <a:latin typeface="+mj-lt"/>
              </a:rPr>
              <a:t>1891 map </a:t>
            </a:r>
          </a:p>
          <a:p>
            <a:r>
              <a:rPr lang="en-US" dirty="0">
                <a:latin typeface="+mj-lt"/>
              </a:rPr>
              <a:t>of Sacramento</a:t>
            </a:r>
          </a:p>
        </p:txBody>
      </p:sp>
    </p:spTree>
    <p:extLst>
      <p:ext uri="{BB962C8B-B14F-4D97-AF65-F5344CB8AC3E}">
        <p14:creationId xmlns:p14="http://schemas.microsoft.com/office/powerpoint/2010/main" val="405177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89DA-08D1-4CBA-82E2-879BAF7A6A3B}"/>
              </a:ext>
            </a:extLst>
          </p:cNvPr>
          <p:cNvSpPr>
            <a:spLocks noGrp="1"/>
          </p:cNvSpPr>
          <p:nvPr>
            <p:ph type="title"/>
          </p:nvPr>
        </p:nvSpPr>
        <p:spPr/>
        <p:txBody>
          <a:bodyPr>
            <a:noAutofit/>
          </a:bodyPr>
          <a:lstStyle/>
          <a:p>
            <a:r>
              <a:rPr lang="en-US" sz="2400" dirty="0"/>
              <a:t>Plan de la Cuidad De Los Angeles.</a:t>
            </a:r>
            <a:br>
              <a:rPr lang="en-US" sz="2400" dirty="0"/>
            </a:br>
            <a:br>
              <a:rPr lang="en-US" sz="2400" dirty="0"/>
            </a:br>
            <a:r>
              <a:rPr lang="en-US" sz="2400" dirty="0"/>
              <a:t> Surveyed by E.O.C Ord, Lt. U.S.A. and Wm. R. Hutton, Asst., 29 Aug 1849</a:t>
            </a:r>
            <a:br>
              <a:rPr lang="en-US" sz="2400" dirty="0"/>
            </a:br>
            <a:endParaRPr lang="en-US" sz="2400" dirty="0"/>
          </a:p>
        </p:txBody>
      </p:sp>
      <p:pic>
        <p:nvPicPr>
          <p:cNvPr id="5" name="Content Placeholder 4">
            <a:extLst>
              <a:ext uri="{FF2B5EF4-FFF2-40B4-BE49-F238E27FC236}">
                <a16:creationId xmlns:a16="http://schemas.microsoft.com/office/drawing/2014/main" id="{25928FA9-4464-4C57-A57E-14FCF985D8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0311" y="1498862"/>
            <a:ext cx="5441202" cy="5141119"/>
          </a:xfrm>
        </p:spPr>
      </p:pic>
    </p:spTree>
    <p:extLst>
      <p:ext uri="{BB962C8B-B14F-4D97-AF65-F5344CB8AC3E}">
        <p14:creationId xmlns:p14="http://schemas.microsoft.com/office/powerpoint/2010/main" val="185395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DEAA78-9E63-4087-BE01-8C1BA3FF71FF}"/>
              </a:ext>
            </a:extLst>
          </p:cNvPr>
          <p:cNvSpPr>
            <a:spLocks noGrp="1"/>
          </p:cNvSpPr>
          <p:nvPr>
            <p:ph idx="1"/>
          </p:nvPr>
        </p:nvSpPr>
        <p:spPr>
          <a:xfrm>
            <a:off x="817880" y="1678940"/>
            <a:ext cx="10515600" cy="4213362"/>
          </a:xfrm>
        </p:spPr>
        <p:txBody>
          <a:bodyPr>
            <a:normAutofit/>
          </a:bodyPr>
          <a:lstStyle/>
          <a:p>
            <a:r>
              <a:rPr lang="en-US" dirty="0">
                <a:latin typeface="+mj-lt"/>
              </a:rPr>
              <a:t>1850, January</a:t>
            </a:r>
            <a:r>
              <a:rPr lang="en-US" dirty="0"/>
              <a:t> – </a:t>
            </a:r>
            <a:r>
              <a:rPr lang="en-US" dirty="0">
                <a:latin typeface="+mj-lt"/>
              </a:rPr>
              <a:t>sails for the East Coast by way of Panama </a:t>
            </a:r>
          </a:p>
          <a:p>
            <a:r>
              <a:rPr lang="en-US" dirty="0">
                <a:latin typeface="+mj-lt"/>
              </a:rPr>
              <a:t>1850, Sept. 7</a:t>
            </a:r>
            <a:r>
              <a:rPr lang="en-US" dirty="0"/>
              <a:t> – </a:t>
            </a:r>
            <a:r>
              <a:rPr lang="en-US" dirty="0">
                <a:latin typeface="+mj-lt"/>
              </a:rPr>
              <a:t>returns to CA by way of Panama</a:t>
            </a:r>
          </a:p>
          <a:p>
            <a:r>
              <a:rPr lang="en-US" dirty="0">
                <a:latin typeface="+mj-lt"/>
              </a:rPr>
              <a:t>1851-52</a:t>
            </a:r>
            <a:r>
              <a:rPr lang="en-US" dirty="0"/>
              <a:t> – </a:t>
            </a:r>
            <a:r>
              <a:rPr lang="en-US" dirty="0">
                <a:latin typeface="+mj-lt"/>
              </a:rPr>
              <a:t>as </a:t>
            </a:r>
            <a:r>
              <a:rPr lang="en-US" b="1" dirty="0">
                <a:latin typeface="+mj-lt"/>
              </a:rPr>
              <a:t>Capt</a:t>
            </a:r>
            <a:r>
              <a:rPr lang="en-US" dirty="0">
                <a:latin typeface="+mj-lt"/>
              </a:rPr>
              <a:t>., 3rd Artillery returns east to Ft. Independence, Massachusetts </a:t>
            </a:r>
          </a:p>
          <a:p>
            <a:r>
              <a:rPr lang="en-US" dirty="0">
                <a:latin typeface="+mj-lt"/>
              </a:rPr>
              <a:t>1852-55</a:t>
            </a:r>
            <a:r>
              <a:rPr lang="en-US" dirty="0"/>
              <a:t> – </a:t>
            </a:r>
            <a:r>
              <a:rPr lang="en-US" dirty="0">
                <a:latin typeface="+mj-lt"/>
              </a:rPr>
              <a:t>Coast Survey Savannah, GA surveys Savannah river and then to San Pedro, CA</a:t>
            </a:r>
          </a:p>
          <a:p>
            <a:endParaRPr lang="en-US" dirty="0">
              <a:latin typeface="+mj-lt"/>
            </a:endParaRPr>
          </a:p>
        </p:txBody>
      </p:sp>
    </p:spTree>
    <p:extLst>
      <p:ext uri="{BB962C8B-B14F-4D97-AF65-F5344CB8AC3E}">
        <p14:creationId xmlns:p14="http://schemas.microsoft.com/office/powerpoint/2010/main" val="108788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36B9C-05CE-4D4A-8A99-AA2FE898DEDB}"/>
              </a:ext>
            </a:extLst>
          </p:cNvPr>
          <p:cNvSpPr>
            <a:spLocks noGrp="1"/>
          </p:cNvSpPr>
          <p:nvPr>
            <p:ph idx="1"/>
          </p:nvPr>
        </p:nvSpPr>
        <p:spPr>
          <a:xfrm>
            <a:off x="812800" y="741182"/>
            <a:ext cx="10515600" cy="6007281"/>
          </a:xfrm>
        </p:spPr>
        <p:txBody>
          <a:bodyPr>
            <a:normAutofit/>
          </a:bodyPr>
          <a:lstStyle/>
          <a:p>
            <a:endParaRPr lang="en-US" dirty="0">
              <a:latin typeface="+mj-lt"/>
            </a:endParaRPr>
          </a:p>
          <a:p>
            <a:r>
              <a:rPr lang="en-US" dirty="0">
                <a:latin typeface="+mj-lt"/>
              </a:rPr>
              <a:t>While stationed in California meets and courts Mary Mercer Thompson who is from a prominent SF family. They marry in S.F. in 1854 and have 13 children of whom 7 reach maturity. 1</a:t>
            </a:r>
            <a:r>
              <a:rPr lang="en-US" baseline="30000" dirty="0">
                <a:latin typeface="+mj-lt"/>
              </a:rPr>
              <a:t>st</a:t>
            </a:r>
            <a:r>
              <a:rPr lang="en-US" dirty="0">
                <a:latin typeface="+mj-lt"/>
              </a:rPr>
              <a:t> child born in 1855, the last in 1874.  3 sons and 4 girls. Boys raised Catholic, girls Episcopalians.</a:t>
            </a:r>
          </a:p>
          <a:p>
            <a:r>
              <a:rPr lang="en-US" dirty="0">
                <a:latin typeface="+mj-lt"/>
              </a:rPr>
              <a:t>She was the daughter of Judge Robert Augustine Thompson, member of Congress from Virginia and judge in the courts of California, and Mary Ann Smith Slaughter, a daughter of Captain Philip Slaughter and a granddaughter of James Slaughter. Colonel James Slaughter commanded a regiment at the first engagement of the Revolutionary war in Virginia.</a:t>
            </a:r>
          </a:p>
          <a:p>
            <a:endParaRPr lang="en-US" dirty="0">
              <a:latin typeface="+mj-lt"/>
            </a:endParaRPr>
          </a:p>
          <a:p>
            <a:endParaRPr lang="en-US" dirty="0">
              <a:latin typeface="+mj-lt"/>
            </a:endParaRPr>
          </a:p>
          <a:p>
            <a:endParaRPr lang="en-US" dirty="0">
              <a:latin typeface="+mj-lt"/>
            </a:endParaRPr>
          </a:p>
        </p:txBody>
      </p:sp>
    </p:spTree>
    <p:extLst>
      <p:ext uri="{BB962C8B-B14F-4D97-AF65-F5344CB8AC3E}">
        <p14:creationId xmlns:p14="http://schemas.microsoft.com/office/powerpoint/2010/main" val="726972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34ED74-C9B5-4BCA-999C-8594E2CF3FF7}"/>
              </a:ext>
            </a:extLst>
          </p:cNvPr>
          <p:cNvSpPr>
            <a:spLocks noGrp="1"/>
          </p:cNvSpPr>
          <p:nvPr>
            <p:ph idx="1"/>
          </p:nvPr>
        </p:nvSpPr>
        <p:spPr>
          <a:xfrm>
            <a:off x="812800" y="1253331"/>
            <a:ext cx="10515600" cy="4351338"/>
          </a:xfrm>
        </p:spPr>
        <p:txBody>
          <a:bodyPr/>
          <a:lstStyle/>
          <a:p>
            <a:r>
              <a:rPr lang="en-US" dirty="0">
                <a:latin typeface="+mj-lt"/>
              </a:rPr>
              <a:t>By 1854 six of James and Rebecca Ord’s sons were in CA. </a:t>
            </a:r>
          </a:p>
          <a:p>
            <a:r>
              <a:rPr lang="en-US" dirty="0" err="1">
                <a:latin typeface="+mj-lt"/>
              </a:rPr>
              <a:t>Ord’s</a:t>
            </a:r>
            <a:r>
              <a:rPr lang="en-US" dirty="0">
                <a:latin typeface="+mj-lt"/>
              </a:rPr>
              <a:t> brothers: Pacificus was a US District Atty in SF. James Lycurgus was a doctor in Monterey. Robert and John were farming near Sacramento. William Marcellus was assisting Edward on the Coast Survey. </a:t>
            </a:r>
          </a:p>
          <a:p>
            <a:r>
              <a:rPr lang="en-US" dirty="0">
                <a:latin typeface="+mj-lt"/>
              </a:rPr>
              <a:t>In 1855 James and Rebecca with their daughter Georgiana left D.C. and went to CA. Soon Placidus brought his family to CA which completed the Ord family migration to CA.</a:t>
            </a:r>
          </a:p>
          <a:p>
            <a:endParaRPr lang="en-US" dirty="0"/>
          </a:p>
        </p:txBody>
      </p:sp>
    </p:spTree>
    <p:extLst>
      <p:ext uri="{BB962C8B-B14F-4D97-AF65-F5344CB8AC3E}">
        <p14:creationId xmlns:p14="http://schemas.microsoft.com/office/powerpoint/2010/main" val="1829935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61E6F-3F77-47D8-88C4-34223F7D4BE0}"/>
              </a:ext>
            </a:extLst>
          </p:cNvPr>
          <p:cNvSpPr>
            <a:spLocks noGrp="1"/>
          </p:cNvSpPr>
          <p:nvPr>
            <p:ph idx="1"/>
          </p:nvPr>
        </p:nvSpPr>
        <p:spPr>
          <a:xfrm>
            <a:off x="820420" y="1043305"/>
            <a:ext cx="10515600" cy="4351338"/>
          </a:xfrm>
        </p:spPr>
        <p:txBody>
          <a:bodyPr>
            <a:normAutofit lnSpcReduction="10000"/>
          </a:bodyPr>
          <a:lstStyle/>
          <a:p>
            <a:r>
              <a:rPr lang="en-US" dirty="0">
                <a:latin typeface="+mj-lt"/>
              </a:rPr>
              <a:t>1855</a:t>
            </a:r>
            <a:r>
              <a:rPr lang="en-US" dirty="0"/>
              <a:t> – </a:t>
            </a:r>
            <a:r>
              <a:rPr lang="en-US" dirty="0">
                <a:latin typeface="+mj-lt"/>
              </a:rPr>
              <a:t>Benicia, California </a:t>
            </a:r>
          </a:p>
          <a:p>
            <a:r>
              <a:rPr lang="en-US" dirty="0">
                <a:latin typeface="+mj-lt"/>
              </a:rPr>
              <a:t>1855</a:t>
            </a:r>
            <a:r>
              <a:rPr lang="en-US" dirty="0"/>
              <a:t> – </a:t>
            </a:r>
            <a:r>
              <a:rPr lang="en-US" dirty="0">
                <a:latin typeface="+mj-lt"/>
              </a:rPr>
              <a:t>Yakima Expedition </a:t>
            </a:r>
          </a:p>
          <a:p>
            <a:r>
              <a:rPr lang="en-US" dirty="0">
                <a:latin typeface="+mj-lt"/>
              </a:rPr>
              <a:t>1856</a:t>
            </a:r>
            <a:r>
              <a:rPr lang="en-US" dirty="0"/>
              <a:t> – </a:t>
            </a:r>
            <a:r>
              <a:rPr lang="en-US" dirty="0">
                <a:latin typeface="+mj-lt"/>
              </a:rPr>
              <a:t>Benicia, California </a:t>
            </a:r>
          </a:p>
          <a:p>
            <a:r>
              <a:rPr lang="en-US" dirty="0">
                <a:latin typeface="+mj-lt"/>
              </a:rPr>
              <a:t>1856</a:t>
            </a:r>
            <a:r>
              <a:rPr lang="en-US" dirty="0"/>
              <a:t> – </a:t>
            </a:r>
            <a:r>
              <a:rPr lang="en-US" dirty="0">
                <a:latin typeface="+mj-lt"/>
              </a:rPr>
              <a:t>Rogue River Oregon Expedition; action of Macanootenay Village and Chetco river</a:t>
            </a:r>
          </a:p>
          <a:p>
            <a:r>
              <a:rPr lang="en-US" dirty="0">
                <a:latin typeface="+mj-lt"/>
              </a:rPr>
              <a:t>1856-58</a:t>
            </a:r>
            <a:r>
              <a:rPr lang="en-US" dirty="0"/>
              <a:t> – </a:t>
            </a:r>
            <a:r>
              <a:rPr lang="en-US" dirty="0">
                <a:latin typeface="+mj-lt"/>
              </a:rPr>
              <a:t>Benicia, California </a:t>
            </a:r>
          </a:p>
          <a:p>
            <a:r>
              <a:rPr lang="en-US" dirty="0">
                <a:latin typeface="+mj-lt"/>
              </a:rPr>
              <a:t>1858</a:t>
            </a:r>
            <a:r>
              <a:rPr lang="en-US" dirty="0"/>
              <a:t> – </a:t>
            </a:r>
            <a:r>
              <a:rPr lang="en-US" dirty="0">
                <a:latin typeface="+mj-lt"/>
              </a:rPr>
              <a:t>Ft. Miller, (San Joaquin valley, Madera County) California; frontier duty </a:t>
            </a:r>
          </a:p>
          <a:p>
            <a:r>
              <a:rPr lang="en-US" dirty="0">
                <a:latin typeface="+mj-lt"/>
              </a:rPr>
              <a:t>1858</a:t>
            </a:r>
            <a:r>
              <a:rPr lang="en-US" dirty="0"/>
              <a:t> – </a:t>
            </a:r>
            <a:r>
              <a:rPr lang="en-US" dirty="0">
                <a:latin typeface="+mj-lt"/>
              </a:rPr>
              <a:t>Spokane Expedition; battles of Four Lakes and Spokane Plain, skirmish at Spokane River </a:t>
            </a:r>
          </a:p>
          <a:p>
            <a:endParaRPr lang="en-US" dirty="0"/>
          </a:p>
        </p:txBody>
      </p:sp>
    </p:spTree>
    <p:extLst>
      <p:ext uri="{BB962C8B-B14F-4D97-AF65-F5344CB8AC3E}">
        <p14:creationId xmlns:p14="http://schemas.microsoft.com/office/powerpoint/2010/main" val="3700166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72D1CD-DF94-4B8A-BE8C-D5D7454D76B8}"/>
              </a:ext>
            </a:extLst>
          </p:cNvPr>
          <p:cNvSpPr>
            <a:spLocks noGrp="1"/>
          </p:cNvSpPr>
          <p:nvPr>
            <p:ph idx="1"/>
          </p:nvPr>
        </p:nvSpPr>
        <p:spPr>
          <a:xfrm>
            <a:off x="615230" y="841342"/>
            <a:ext cx="10910740" cy="5606592"/>
          </a:xfrm>
        </p:spPr>
        <p:txBody>
          <a:bodyPr>
            <a:normAutofit/>
          </a:bodyPr>
          <a:lstStyle/>
          <a:p>
            <a:r>
              <a:rPr lang="en-US" dirty="0">
                <a:latin typeface="+mj-lt"/>
              </a:rPr>
              <a:t>1859</a:t>
            </a:r>
            <a:r>
              <a:rPr lang="en-US" dirty="0"/>
              <a:t> – </a:t>
            </a:r>
            <a:r>
              <a:rPr lang="en-US" dirty="0">
                <a:latin typeface="+mj-lt"/>
              </a:rPr>
              <a:t>Ft. Monroe, Virginia (Artillery School of Practice) </a:t>
            </a:r>
          </a:p>
          <a:p>
            <a:r>
              <a:rPr lang="en-US" dirty="0">
                <a:latin typeface="+mj-lt"/>
              </a:rPr>
              <a:t>1859, 17 Oct</a:t>
            </a:r>
            <a:r>
              <a:rPr lang="en-US" dirty="0"/>
              <a:t> – </a:t>
            </a:r>
            <a:r>
              <a:rPr lang="en-US" dirty="0">
                <a:latin typeface="+mj-lt"/>
              </a:rPr>
              <a:t>while attending artillery school at Fort Monroe, Virginia, Ord was summoned by Secretary of War John B. Floyd to quell John Brown's raid on the Harpers Ferry Federal arsenal.</a:t>
            </a:r>
          </a:p>
          <a:p>
            <a:pPr indent="0">
              <a:spcBef>
                <a:spcPts val="1500"/>
              </a:spcBef>
              <a:buNone/>
            </a:pPr>
            <a:r>
              <a:rPr lang="en-US" dirty="0">
                <a:latin typeface="+mj-lt"/>
              </a:rPr>
              <a:t>However, Col. Robert E. Lee reached Harpers Ferry first, and Colonel Lee telegraphed Captain Ord that the situation was under control and Ord and his men would not be needed at Harpers Ferry. They were instructed to halt at Fort McHenry in Baltimore. </a:t>
            </a:r>
          </a:p>
          <a:p>
            <a:r>
              <a:rPr lang="en-US" dirty="0">
                <a:latin typeface="+mj-lt"/>
              </a:rPr>
              <a:t>1859-60</a:t>
            </a:r>
            <a:r>
              <a:rPr lang="en-US" dirty="0"/>
              <a:t> – </a:t>
            </a:r>
            <a:r>
              <a:rPr lang="en-US" dirty="0">
                <a:latin typeface="+mj-lt"/>
              </a:rPr>
              <a:t>Ft. Monroe, Virginia </a:t>
            </a:r>
          </a:p>
        </p:txBody>
      </p:sp>
    </p:spTree>
    <p:extLst>
      <p:ext uri="{BB962C8B-B14F-4D97-AF65-F5344CB8AC3E}">
        <p14:creationId xmlns:p14="http://schemas.microsoft.com/office/powerpoint/2010/main" val="580494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33EEB-C3EB-4BC0-83F8-E69287B8E18D}"/>
              </a:ext>
            </a:extLst>
          </p:cNvPr>
          <p:cNvSpPr>
            <a:spLocks noGrp="1"/>
          </p:cNvSpPr>
          <p:nvPr>
            <p:ph type="title"/>
          </p:nvPr>
        </p:nvSpPr>
        <p:spPr>
          <a:xfrm>
            <a:off x="836612" y="609600"/>
            <a:ext cx="10515600" cy="1385888"/>
          </a:xfrm>
        </p:spPr>
        <p:txBody>
          <a:bodyPr>
            <a:noAutofit/>
          </a:bodyPr>
          <a:lstStyle/>
          <a:p>
            <a:pPr>
              <a:lnSpc>
                <a:spcPct val="100000"/>
              </a:lnSpc>
            </a:pPr>
            <a:r>
              <a:rPr lang="en-US" sz="2800" dirty="0"/>
              <a:t>At the outbreak of the Civil War in April 1861, Ord was serving as Captain of Battery C, 3rd U.S. Artillery, and also as post commander at the U.S. Army's Fort Vancouver in Washington Territory.</a:t>
            </a:r>
            <a:br>
              <a:rPr lang="en-US" sz="2800" dirty="0"/>
            </a:br>
            <a:endParaRPr lang="en-US" sz="2800" dirty="0"/>
          </a:p>
        </p:txBody>
      </p:sp>
      <p:pic>
        <p:nvPicPr>
          <p:cNvPr id="5" name="Picture 4">
            <a:extLst>
              <a:ext uri="{FF2B5EF4-FFF2-40B4-BE49-F238E27FC236}">
                <a16:creationId xmlns:a16="http://schemas.microsoft.com/office/drawing/2014/main" id="{A2C74CA2-B8B2-4B02-BB87-EBFAEC020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5655" y="2051879"/>
            <a:ext cx="6322808" cy="4651512"/>
          </a:xfrm>
          <a:prstGeom prst="rect">
            <a:avLst/>
          </a:prstGeom>
        </p:spPr>
      </p:pic>
    </p:spTree>
    <p:extLst>
      <p:ext uri="{BB962C8B-B14F-4D97-AF65-F5344CB8AC3E}">
        <p14:creationId xmlns:p14="http://schemas.microsoft.com/office/powerpoint/2010/main" val="1035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vintage photo of a person&#10;&#10;Description generated with high confidence">
            <a:extLst>
              <a:ext uri="{FF2B5EF4-FFF2-40B4-BE49-F238E27FC236}">
                <a16:creationId xmlns:a16="http://schemas.microsoft.com/office/drawing/2014/main" id="{B0A9AA85-8F3E-4F45-B9D8-38CFF25196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429" b="3500"/>
          <a:stretch/>
        </p:blipFill>
        <p:spPr>
          <a:xfrm>
            <a:off x="0" y="10"/>
            <a:ext cx="12191980" cy="6857990"/>
          </a:xfrm>
          <a:prstGeom prst="rect">
            <a:avLst/>
          </a:prstGeom>
        </p:spPr>
      </p:pic>
      <p:sp>
        <p:nvSpPr>
          <p:cNvPr id="2" name="TextBox 1">
            <a:extLst>
              <a:ext uri="{FF2B5EF4-FFF2-40B4-BE49-F238E27FC236}">
                <a16:creationId xmlns:a16="http://schemas.microsoft.com/office/drawing/2014/main" id="{F51FE90C-C6E7-4310-82A2-61427BCB6750}"/>
              </a:ext>
            </a:extLst>
          </p:cNvPr>
          <p:cNvSpPr txBox="1"/>
          <p:nvPr/>
        </p:nvSpPr>
        <p:spPr>
          <a:xfrm>
            <a:off x="358038" y="422232"/>
            <a:ext cx="3466011" cy="523220"/>
          </a:xfrm>
          <a:prstGeom prst="rect">
            <a:avLst/>
          </a:prstGeom>
          <a:noFill/>
        </p:spPr>
        <p:txBody>
          <a:bodyPr wrap="square" rtlCol="0">
            <a:spAutoFit/>
          </a:bodyPr>
          <a:lstStyle/>
          <a:p>
            <a:r>
              <a:rPr lang="en-US" sz="2800" dirty="0"/>
              <a:t>Ft Vancouver  1859</a:t>
            </a:r>
          </a:p>
        </p:txBody>
      </p:sp>
    </p:spTree>
    <p:extLst>
      <p:ext uri="{BB962C8B-B14F-4D97-AF65-F5344CB8AC3E}">
        <p14:creationId xmlns:p14="http://schemas.microsoft.com/office/powerpoint/2010/main" val="3770386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D548-029E-4917-884F-5EFA537D34A1}"/>
              </a:ext>
            </a:extLst>
          </p:cNvPr>
          <p:cNvSpPr>
            <a:spLocks noGrp="1"/>
          </p:cNvSpPr>
          <p:nvPr>
            <p:ph type="title"/>
          </p:nvPr>
        </p:nvSpPr>
        <p:spPr>
          <a:xfrm>
            <a:off x="848412" y="98426"/>
            <a:ext cx="10505388" cy="1284566"/>
          </a:xfrm>
        </p:spPr>
        <p:txBody>
          <a:bodyPr/>
          <a:lstStyle/>
          <a:p>
            <a:r>
              <a:rPr lang="en-US" dirty="0">
                <a:latin typeface="Times New Roman" panose="02020603050405020304" pitchFamily="18" charset="0"/>
                <a:cs typeface="Times New Roman" panose="02020603050405020304" pitchFamily="18" charset="0"/>
              </a:rPr>
              <a:t>              Brief History of E.O.C. Ord</a:t>
            </a:r>
          </a:p>
        </p:txBody>
      </p:sp>
      <p:sp>
        <p:nvSpPr>
          <p:cNvPr id="3" name="Content Placeholder 2">
            <a:extLst>
              <a:ext uri="{FF2B5EF4-FFF2-40B4-BE49-F238E27FC236}">
                <a16:creationId xmlns:a16="http://schemas.microsoft.com/office/drawing/2014/main" id="{2B55DBCF-2333-4705-920F-6E8F977E34C9}"/>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Edward Otho Cresap Ord: 18 October 1818 (Cumberland, MD) – 22</a:t>
            </a:r>
            <a:r>
              <a:rPr lang="en-US" dirty="0"/>
              <a:t> </a:t>
            </a:r>
            <a:r>
              <a:rPr lang="en-US" dirty="0">
                <a:latin typeface="Times New Roman" panose="02020603050405020304" pitchFamily="18" charset="0"/>
                <a:cs typeface="Times New Roman" panose="02020603050405020304" pitchFamily="18" charset="0"/>
              </a:rPr>
              <a:t>July 1883 (Havana, Cuba) was an American engineer and United States Army officer who saw action in the Seminole War, the Indian Wars, and the American Civil War. He commanded an army during the final days of the Civil War, and was instrumental in forcing the surrender of Confederate General Robert E. Lee. Fluent in Spanish. He died in Havana, Cuba of Yellow Fever.</a:t>
            </a:r>
          </a:p>
        </p:txBody>
      </p:sp>
    </p:spTree>
    <p:extLst>
      <p:ext uri="{BB962C8B-B14F-4D97-AF65-F5344CB8AC3E}">
        <p14:creationId xmlns:p14="http://schemas.microsoft.com/office/powerpoint/2010/main" val="3623347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A42D6807-7A25-49D9-B26A-AFEB863444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65" r="4912"/>
          <a:stretch/>
        </p:blipFill>
        <p:spPr>
          <a:xfrm>
            <a:off x="20" y="10"/>
            <a:ext cx="12191980" cy="6857990"/>
          </a:xfrm>
          <a:prstGeom prst="rect">
            <a:avLst/>
          </a:prstGeom>
        </p:spPr>
      </p:pic>
      <p:pic>
        <p:nvPicPr>
          <p:cNvPr id="2" name="Picture 1">
            <a:extLst>
              <a:ext uri="{FF2B5EF4-FFF2-40B4-BE49-F238E27FC236}">
                <a16:creationId xmlns:a16="http://schemas.microsoft.com/office/drawing/2014/main" id="{52420B56-CDAF-4878-8241-E7DF40A59F1C}"/>
              </a:ext>
            </a:extLst>
          </p:cNvPr>
          <p:cNvPicPr>
            <a:picLocks noChangeAspect="1"/>
          </p:cNvPicPr>
          <p:nvPr/>
        </p:nvPicPr>
        <p:blipFill>
          <a:blip r:embed="rId3"/>
          <a:stretch>
            <a:fillRect/>
          </a:stretch>
        </p:blipFill>
        <p:spPr>
          <a:xfrm>
            <a:off x="247047" y="423984"/>
            <a:ext cx="3590855" cy="749873"/>
          </a:xfrm>
          <a:prstGeom prst="rect">
            <a:avLst/>
          </a:prstGeom>
        </p:spPr>
      </p:pic>
    </p:spTree>
    <p:extLst>
      <p:ext uri="{BB962C8B-B14F-4D97-AF65-F5344CB8AC3E}">
        <p14:creationId xmlns:p14="http://schemas.microsoft.com/office/powerpoint/2010/main" val="3179172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61A5CE-CD67-4F11-AE4B-9F305A487947}"/>
              </a:ext>
            </a:extLst>
          </p:cNvPr>
          <p:cNvSpPr>
            <a:spLocks noGrp="1"/>
          </p:cNvSpPr>
          <p:nvPr>
            <p:ph idx="1"/>
          </p:nvPr>
        </p:nvSpPr>
        <p:spPr>
          <a:xfrm>
            <a:off x="812800" y="1825625"/>
            <a:ext cx="10515600" cy="2209047"/>
          </a:xfrm>
        </p:spPr>
        <p:txBody>
          <a:bodyPr>
            <a:normAutofit fontScale="92500" lnSpcReduction="20000"/>
          </a:bodyPr>
          <a:lstStyle/>
          <a:p>
            <a:endParaRPr lang="en-US" dirty="0">
              <a:latin typeface="+mj-lt"/>
            </a:endParaRPr>
          </a:p>
          <a:p>
            <a:r>
              <a:rPr lang="en-US" dirty="0">
                <a:latin typeface="+mj-lt"/>
              </a:rPr>
              <a:t>Ord’s friend, Major Julius P. </a:t>
            </a:r>
            <a:r>
              <a:rPr lang="en-US" dirty="0" err="1">
                <a:latin typeface="+mj-lt"/>
              </a:rPr>
              <a:t>Garesche</a:t>
            </a:r>
            <a:r>
              <a:rPr lang="en-US" dirty="0">
                <a:latin typeface="+mj-lt"/>
              </a:rPr>
              <a:t>, Asst Adjutant General at Army HQ recommends Ord for promotion from Captain to Brigadier General.</a:t>
            </a:r>
          </a:p>
          <a:p>
            <a:r>
              <a:rPr lang="en-US" dirty="0">
                <a:latin typeface="+mj-lt"/>
              </a:rPr>
              <a:t>1861, Sept. 14</a:t>
            </a:r>
            <a:r>
              <a:rPr lang="en-US" dirty="0"/>
              <a:t> – </a:t>
            </a:r>
            <a:r>
              <a:rPr lang="en-US" dirty="0">
                <a:latin typeface="+mj-lt"/>
              </a:rPr>
              <a:t>Appointed Brig. General of U.S. Volunteers - Pennsylvania (vast majority of the Union Army was United States Volunteers).</a:t>
            </a:r>
          </a:p>
          <a:p>
            <a:r>
              <a:rPr lang="en-US" dirty="0">
                <a:latin typeface="+mj-lt"/>
              </a:rPr>
              <a:t>1861-62</a:t>
            </a:r>
            <a:r>
              <a:rPr lang="en-US" dirty="0"/>
              <a:t> – </a:t>
            </a:r>
            <a:r>
              <a:rPr lang="en-US" dirty="0">
                <a:latin typeface="+mj-lt"/>
              </a:rPr>
              <a:t>In command of a brigade of the Army of the Potomac. </a:t>
            </a:r>
          </a:p>
          <a:p>
            <a:endParaRPr lang="en-US" dirty="0"/>
          </a:p>
        </p:txBody>
      </p:sp>
    </p:spTree>
    <p:extLst>
      <p:ext uri="{BB962C8B-B14F-4D97-AF65-F5344CB8AC3E}">
        <p14:creationId xmlns:p14="http://schemas.microsoft.com/office/powerpoint/2010/main" val="531864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AD9D-7E0C-4280-A5BE-20688A229758}"/>
              </a:ext>
            </a:extLst>
          </p:cNvPr>
          <p:cNvSpPr>
            <a:spLocks noGrp="1"/>
          </p:cNvSpPr>
          <p:nvPr>
            <p:ph type="title"/>
          </p:nvPr>
        </p:nvSpPr>
        <p:spPr>
          <a:xfrm>
            <a:off x="838200" y="263951"/>
            <a:ext cx="10515600" cy="1426737"/>
          </a:xfrm>
        </p:spPr>
        <p:txBody>
          <a:bodyPr>
            <a:normAutofit fontScale="90000"/>
          </a:bodyPr>
          <a:lstStyle/>
          <a:p>
            <a:pPr algn="ctr"/>
            <a:r>
              <a:rPr lang="en-US" sz="4000" dirty="0"/>
              <a:t>1861, Dec. 20</a:t>
            </a:r>
            <a:r>
              <a:rPr lang="en-US" sz="3600" dirty="0"/>
              <a:t> – </a:t>
            </a:r>
            <a:r>
              <a:rPr lang="en-US" sz="4000" dirty="0"/>
              <a:t>In command of troops at battle of Dranesville, Virginia (1st Union victory)</a:t>
            </a:r>
            <a:br>
              <a:rPr lang="en-US" dirty="0"/>
            </a:br>
            <a:endParaRPr lang="en-US" dirty="0"/>
          </a:p>
        </p:txBody>
      </p:sp>
      <p:sp>
        <p:nvSpPr>
          <p:cNvPr id="3" name="Content Placeholder 2">
            <a:extLst>
              <a:ext uri="{FF2B5EF4-FFF2-40B4-BE49-F238E27FC236}">
                <a16:creationId xmlns:a16="http://schemas.microsoft.com/office/drawing/2014/main" id="{F644EE94-0149-4CB4-8F31-3818147A747A}"/>
              </a:ext>
            </a:extLst>
          </p:cNvPr>
          <p:cNvSpPr>
            <a:spLocks noGrp="1"/>
          </p:cNvSpPr>
          <p:nvPr>
            <p:ph idx="1"/>
          </p:nvPr>
        </p:nvSpPr>
        <p:spPr>
          <a:xfrm>
            <a:off x="655320" y="1496557"/>
            <a:ext cx="10515600" cy="4995683"/>
          </a:xfrm>
        </p:spPr>
        <p:txBody>
          <a:bodyPr/>
          <a:lstStyle/>
          <a:p>
            <a:r>
              <a:rPr lang="en-US" dirty="0">
                <a:latin typeface="+mj-lt"/>
              </a:rPr>
              <a:t>The Battle of Dranesville was a small battle during the American Civil War that took place between Confederate forces under Brigadier General J.E.B. Stuart and Union forces under Brigadier General Edward O. C. Ord on 20 December 1861, in Fairfax County, Virginia, as part of Major General George B. McClellan's operations in northern Virginia. The two forces on similar winter-time patrols encountered and engaged one another in the crossroads village of Dranesville. The battle resulted in a Union victory.</a:t>
            </a:r>
          </a:p>
          <a:p>
            <a:r>
              <a:rPr lang="en-US" dirty="0">
                <a:latin typeface="+mj-lt"/>
              </a:rPr>
              <a:t>His fellow General John Reynolds is said to have remarked upon hearing of the Dranesville battle “Confound that fellow! I knew, if there was a fight to be scared up, Ord would find it.”</a:t>
            </a:r>
          </a:p>
          <a:p>
            <a:endParaRPr lang="en-US" dirty="0">
              <a:latin typeface="+mj-lt"/>
            </a:endParaRPr>
          </a:p>
        </p:txBody>
      </p:sp>
    </p:spTree>
    <p:extLst>
      <p:ext uri="{BB962C8B-B14F-4D97-AF65-F5344CB8AC3E}">
        <p14:creationId xmlns:p14="http://schemas.microsoft.com/office/powerpoint/2010/main" val="553684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5F02-AA56-40E0-9251-2901861599B4}"/>
              </a:ext>
            </a:extLst>
          </p:cNvPr>
          <p:cNvSpPr>
            <a:spLocks noGrp="1"/>
          </p:cNvSpPr>
          <p:nvPr>
            <p:ph type="title"/>
          </p:nvPr>
        </p:nvSpPr>
        <p:spPr>
          <a:xfrm>
            <a:off x="800100" y="73025"/>
            <a:ext cx="10515600" cy="1325563"/>
          </a:xfrm>
        </p:spPr>
        <p:txBody>
          <a:bodyPr/>
          <a:lstStyle/>
          <a:p>
            <a:r>
              <a:rPr lang="en-US" dirty="0"/>
              <a:t>                  Battle of Dranesville, VA</a:t>
            </a:r>
          </a:p>
        </p:txBody>
      </p:sp>
      <p:pic>
        <p:nvPicPr>
          <p:cNvPr id="4" name="Content Placeholder 3">
            <a:extLst>
              <a:ext uri="{FF2B5EF4-FFF2-40B4-BE49-F238E27FC236}">
                <a16:creationId xmlns:a16="http://schemas.microsoft.com/office/drawing/2014/main" id="{D15303F8-5A11-477C-9E54-22E6DB720EC9}"/>
              </a:ext>
            </a:extLst>
          </p:cNvPr>
          <p:cNvPicPr>
            <a:picLocks noGrp="1" noChangeAspect="1"/>
          </p:cNvPicPr>
          <p:nvPr>
            <p:ph idx="1"/>
          </p:nvPr>
        </p:nvPicPr>
        <p:blipFill>
          <a:blip r:embed="rId2"/>
          <a:stretch>
            <a:fillRect/>
          </a:stretch>
        </p:blipFill>
        <p:spPr>
          <a:xfrm>
            <a:off x="2764754" y="1761364"/>
            <a:ext cx="6586292" cy="4024956"/>
          </a:xfrm>
          <a:prstGeom prst="rect">
            <a:avLst/>
          </a:prstGeom>
        </p:spPr>
      </p:pic>
    </p:spTree>
    <p:extLst>
      <p:ext uri="{BB962C8B-B14F-4D97-AF65-F5344CB8AC3E}">
        <p14:creationId xmlns:p14="http://schemas.microsoft.com/office/powerpoint/2010/main" val="1987269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1B97B-CCDC-4D9E-90CE-EB25AC7B6F6A}"/>
              </a:ext>
            </a:extLst>
          </p:cNvPr>
          <p:cNvSpPr>
            <a:spLocks noGrp="1"/>
          </p:cNvSpPr>
          <p:nvPr>
            <p:ph idx="1"/>
          </p:nvPr>
        </p:nvSpPr>
        <p:spPr>
          <a:xfrm>
            <a:off x="800100" y="567964"/>
            <a:ext cx="10515600" cy="5722071"/>
          </a:xfrm>
        </p:spPr>
        <p:txBody>
          <a:bodyPr lIns="91440" rIns="91440">
            <a:normAutofit fontScale="92500" lnSpcReduction="10000"/>
          </a:bodyPr>
          <a:lstStyle/>
          <a:p>
            <a:r>
              <a:rPr lang="en-US" dirty="0">
                <a:latin typeface="+mj-lt"/>
              </a:rPr>
              <a:t>1862, May-June</a:t>
            </a:r>
            <a:r>
              <a:rPr lang="en-US" dirty="0"/>
              <a:t> – </a:t>
            </a:r>
            <a:r>
              <a:rPr lang="en-US" dirty="0">
                <a:latin typeface="+mj-lt"/>
              </a:rPr>
              <a:t>In command of a division in the Department of the 	  Rappahannock </a:t>
            </a:r>
          </a:p>
          <a:p>
            <a:r>
              <a:rPr lang="en-US" dirty="0">
                <a:latin typeface="+mj-lt"/>
              </a:rPr>
              <a:t>1862, May 2</a:t>
            </a:r>
            <a:r>
              <a:rPr lang="en-US" dirty="0"/>
              <a:t> – </a:t>
            </a:r>
            <a:r>
              <a:rPr lang="en-US" dirty="0">
                <a:latin typeface="+mj-lt"/>
              </a:rPr>
              <a:t>promoted to Major General, U.S. Volunteers </a:t>
            </a:r>
          </a:p>
          <a:p>
            <a:r>
              <a:rPr lang="en-US" dirty="0">
                <a:latin typeface="+mj-lt"/>
              </a:rPr>
              <a:t>1862, June-Aug.</a:t>
            </a:r>
            <a:r>
              <a:rPr lang="en-US" dirty="0"/>
              <a:t> – </a:t>
            </a:r>
            <a:r>
              <a:rPr lang="en-US" dirty="0">
                <a:latin typeface="+mj-lt"/>
              </a:rPr>
              <a:t>In command of 2</a:t>
            </a:r>
            <a:r>
              <a:rPr lang="en-US" baseline="30000" dirty="0">
                <a:latin typeface="+mj-lt"/>
              </a:rPr>
              <a:t>nd</a:t>
            </a:r>
            <a:r>
              <a:rPr lang="en-US" dirty="0">
                <a:latin typeface="+mj-lt"/>
              </a:rPr>
              <a:t> Division at Corinth, Mississippi </a:t>
            </a:r>
          </a:p>
          <a:p>
            <a:r>
              <a:rPr lang="en-US" dirty="0">
                <a:latin typeface="+mj-lt"/>
              </a:rPr>
              <a:t>1862, Aug.-Sept.</a:t>
            </a:r>
            <a:r>
              <a:rPr lang="en-US" dirty="0"/>
              <a:t> – </a:t>
            </a:r>
            <a:r>
              <a:rPr lang="en-US" dirty="0">
                <a:latin typeface="+mj-lt"/>
              </a:rPr>
              <a:t>In Major General Grant's operations in Mississippi,        commanding left wing of Army of the Tennessee</a:t>
            </a:r>
          </a:p>
          <a:p>
            <a:r>
              <a:rPr lang="en-US" dirty="0">
                <a:latin typeface="+mj-lt"/>
              </a:rPr>
              <a:t>1862, Sept. 19</a:t>
            </a:r>
            <a:r>
              <a:rPr lang="en-US" dirty="0"/>
              <a:t> – </a:t>
            </a:r>
            <a:r>
              <a:rPr lang="en-US" dirty="0">
                <a:latin typeface="+mj-lt"/>
              </a:rPr>
              <a:t>Battle of Iuka, MS </a:t>
            </a:r>
          </a:p>
          <a:p>
            <a:r>
              <a:rPr lang="en-US" dirty="0">
                <a:latin typeface="+mj-lt"/>
              </a:rPr>
              <a:t>1862, Sept.-Oct.</a:t>
            </a:r>
            <a:r>
              <a:rPr lang="en-US" dirty="0"/>
              <a:t> – </a:t>
            </a:r>
            <a:r>
              <a:rPr lang="en-US" dirty="0">
                <a:latin typeface="+mj-lt"/>
              </a:rPr>
              <a:t>In command of the District of Jackson, Tennessee </a:t>
            </a:r>
          </a:p>
          <a:p>
            <a:r>
              <a:rPr lang="en-US" dirty="0">
                <a:latin typeface="+mj-lt"/>
              </a:rPr>
              <a:t>1862, Oct. 5</a:t>
            </a:r>
            <a:r>
              <a:rPr lang="en-US" dirty="0"/>
              <a:t> – </a:t>
            </a:r>
            <a:r>
              <a:rPr lang="en-US" dirty="0">
                <a:latin typeface="+mj-lt"/>
              </a:rPr>
              <a:t>Battle of Hatchie, MS, severely wounded in ankle</a:t>
            </a:r>
          </a:p>
          <a:p>
            <a:r>
              <a:rPr lang="en-US" dirty="0">
                <a:latin typeface="+mj-lt"/>
              </a:rPr>
              <a:t>1862-63</a:t>
            </a:r>
            <a:r>
              <a:rPr lang="en-US" dirty="0"/>
              <a:t> – </a:t>
            </a:r>
            <a:r>
              <a:rPr lang="en-US" dirty="0">
                <a:latin typeface="+mj-lt"/>
              </a:rPr>
              <a:t>While recovering from injuries part of Military Commission investigating Gen. Buell's Campaign in Kentucky and Tennessee </a:t>
            </a:r>
          </a:p>
          <a:p>
            <a:r>
              <a:rPr lang="en-US" dirty="0">
                <a:latin typeface="+mj-lt"/>
              </a:rPr>
              <a:t>1863, June-Oct.</a:t>
            </a:r>
            <a:r>
              <a:rPr lang="en-US" dirty="0"/>
              <a:t> – </a:t>
            </a:r>
            <a:r>
              <a:rPr lang="en-US" dirty="0">
                <a:latin typeface="+mj-lt"/>
              </a:rPr>
              <a:t>In command of 13th Army Corps, engaged in Siege of Vicksburg, capture of Jackson, MS</a:t>
            </a:r>
          </a:p>
        </p:txBody>
      </p:sp>
    </p:spTree>
    <p:extLst>
      <p:ext uri="{BB962C8B-B14F-4D97-AF65-F5344CB8AC3E}">
        <p14:creationId xmlns:p14="http://schemas.microsoft.com/office/powerpoint/2010/main" val="532532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15136E-6A5C-4942-A67A-4C58FD3F3C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8467" y="0"/>
            <a:ext cx="4335066" cy="6857999"/>
          </a:xfrm>
        </p:spPr>
      </p:pic>
    </p:spTree>
    <p:extLst>
      <p:ext uri="{BB962C8B-B14F-4D97-AF65-F5344CB8AC3E}">
        <p14:creationId xmlns:p14="http://schemas.microsoft.com/office/powerpoint/2010/main" val="3933010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9C2C9C-321E-4A10-9EF4-4FA846F203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4136" y="106363"/>
            <a:ext cx="5063727" cy="6751637"/>
          </a:xfrm>
        </p:spPr>
      </p:pic>
      <p:sp>
        <p:nvSpPr>
          <p:cNvPr id="6" name="TextBox 5">
            <a:extLst>
              <a:ext uri="{FF2B5EF4-FFF2-40B4-BE49-F238E27FC236}">
                <a16:creationId xmlns:a16="http://schemas.microsoft.com/office/drawing/2014/main" id="{6AACE669-86E2-476D-9FD9-3B01F0846EC0}"/>
              </a:ext>
            </a:extLst>
          </p:cNvPr>
          <p:cNvSpPr txBox="1"/>
          <p:nvPr/>
        </p:nvSpPr>
        <p:spPr>
          <a:xfrm>
            <a:off x="9098280" y="2423160"/>
            <a:ext cx="1663011" cy="954107"/>
          </a:xfrm>
          <a:prstGeom prst="rect">
            <a:avLst/>
          </a:prstGeom>
          <a:noFill/>
        </p:spPr>
        <p:txBody>
          <a:bodyPr wrap="square" rtlCol="0">
            <a:spAutoFit/>
          </a:bodyPr>
          <a:lstStyle/>
          <a:p>
            <a:r>
              <a:rPr lang="en-US" sz="2800" dirty="0" err="1"/>
              <a:t>Minie</a:t>
            </a:r>
            <a:r>
              <a:rPr lang="en-US" sz="2800" dirty="0"/>
              <a:t> ball</a:t>
            </a:r>
          </a:p>
        </p:txBody>
      </p:sp>
    </p:spTree>
    <p:extLst>
      <p:ext uri="{BB962C8B-B14F-4D97-AF65-F5344CB8AC3E}">
        <p14:creationId xmlns:p14="http://schemas.microsoft.com/office/powerpoint/2010/main" val="2417884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5F9D5-69C8-4460-A62A-89BB346CB70F}"/>
              </a:ext>
            </a:extLst>
          </p:cNvPr>
          <p:cNvSpPr>
            <a:spLocks noGrp="1"/>
          </p:cNvSpPr>
          <p:nvPr>
            <p:ph type="title"/>
          </p:nvPr>
        </p:nvSpPr>
        <p:spPr>
          <a:xfrm>
            <a:off x="2128520" y="6142671"/>
            <a:ext cx="7868920" cy="552768"/>
          </a:xfrm>
        </p:spPr>
        <p:txBody>
          <a:bodyPr>
            <a:normAutofit/>
          </a:bodyPr>
          <a:lstStyle/>
          <a:p>
            <a:r>
              <a:rPr lang="en-US" sz="2800" dirty="0"/>
              <a:t>Ord commands XIII Corps during siege of Vicksburg</a:t>
            </a:r>
          </a:p>
        </p:txBody>
      </p:sp>
      <p:pic>
        <p:nvPicPr>
          <p:cNvPr id="6" name="Picture 5">
            <a:extLst>
              <a:ext uri="{FF2B5EF4-FFF2-40B4-BE49-F238E27FC236}">
                <a16:creationId xmlns:a16="http://schemas.microsoft.com/office/drawing/2014/main" id="{7461B2F9-CC9B-4303-8DE3-D08A27049C29}"/>
              </a:ext>
            </a:extLst>
          </p:cNvPr>
          <p:cNvPicPr>
            <a:picLocks noChangeAspect="1"/>
          </p:cNvPicPr>
          <p:nvPr/>
        </p:nvPicPr>
        <p:blipFill>
          <a:blip r:embed="rId2"/>
          <a:stretch>
            <a:fillRect/>
          </a:stretch>
        </p:blipFill>
        <p:spPr>
          <a:xfrm>
            <a:off x="2522070" y="162561"/>
            <a:ext cx="7081820" cy="5821680"/>
          </a:xfrm>
          <a:prstGeom prst="rect">
            <a:avLst/>
          </a:prstGeom>
        </p:spPr>
      </p:pic>
    </p:spTree>
    <p:extLst>
      <p:ext uri="{BB962C8B-B14F-4D97-AF65-F5344CB8AC3E}">
        <p14:creationId xmlns:p14="http://schemas.microsoft.com/office/powerpoint/2010/main" val="1802627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38A811-02CC-49F1-A2F4-7677275EB1F8}"/>
              </a:ext>
            </a:extLst>
          </p:cNvPr>
          <p:cNvPicPr>
            <a:picLocks noChangeAspect="1"/>
          </p:cNvPicPr>
          <p:nvPr/>
        </p:nvPicPr>
        <p:blipFill>
          <a:blip r:embed="rId2"/>
          <a:stretch>
            <a:fillRect/>
          </a:stretch>
        </p:blipFill>
        <p:spPr>
          <a:xfrm>
            <a:off x="3479814" y="103695"/>
            <a:ext cx="5176596" cy="6484368"/>
          </a:xfrm>
          <a:prstGeom prst="rect">
            <a:avLst/>
          </a:prstGeom>
        </p:spPr>
      </p:pic>
      <p:sp>
        <p:nvSpPr>
          <p:cNvPr id="7" name="Oval 6">
            <a:extLst>
              <a:ext uri="{FF2B5EF4-FFF2-40B4-BE49-F238E27FC236}">
                <a16:creationId xmlns:a16="http://schemas.microsoft.com/office/drawing/2014/main" id="{EF1B776E-C5B7-4C58-ABE7-5B9C190127E3}"/>
              </a:ext>
            </a:extLst>
          </p:cNvPr>
          <p:cNvSpPr/>
          <p:nvPr/>
        </p:nvSpPr>
        <p:spPr>
          <a:xfrm>
            <a:off x="6825006" y="4722827"/>
            <a:ext cx="857839" cy="82955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8186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6B959F-809B-4C9D-AB30-760F8AF6ADE5}"/>
              </a:ext>
            </a:extLst>
          </p:cNvPr>
          <p:cNvSpPr>
            <a:spLocks noGrp="1"/>
          </p:cNvSpPr>
          <p:nvPr>
            <p:ph idx="1"/>
          </p:nvPr>
        </p:nvSpPr>
        <p:spPr>
          <a:xfrm>
            <a:off x="800100" y="905235"/>
            <a:ext cx="10515600" cy="5047530"/>
          </a:xfrm>
        </p:spPr>
        <p:txBody>
          <a:bodyPr>
            <a:normAutofit/>
          </a:bodyPr>
          <a:lstStyle/>
          <a:p>
            <a:endParaRPr lang="en-US" dirty="0">
              <a:latin typeface="+mj-lt"/>
            </a:endParaRPr>
          </a:p>
          <a:p>
            <a:r>
              <a:rPr lang="en-US" dirty="0">
                <a:latin typeface="+mj-lt"/>
              </a:rPr>
              <a:t>1864, Jan.-Feb.</a:t>
            </a:r>
            <a:r>
              <a:rPr lang="en-US" dirty="0"/>
              <a:t> – </a:t>
            </a:r>
            <a:r>
              <a:rPr lang="en-US" dirty="0">
                <a:latin typeface="+mj-lt"/>
              </a:rPr>
              <a:t>Commanded 13th Army Corps in the Department of the Gulf (N.O.) </a:t>
            </a:r>
          </a:p>
          <a:p>
            <a:r>
              <a:rPr lang="en-US" dirty="0">
                <a:latin typeface="+mj-lt"/>
              </a:rPr>
              <a:t>1864, April-July</a:t>
            </a:r>
            <a:r>
              <a:rPr lang="en-US" dirty="0"/>
              <a:t> – </a:t>
            </a:r>
            <a:r>
              <a:rPr lang="en-US" dirty="0">
                <a:latin typeface="+mj-lt"/>
              </a:rPr>
              <a:t>Commanded troops in West Virginia </a:t>
            </a:r>
          </a:p>
          <a:p>
            <a:r>
              <a:rPr lang="en-US" dirty="0">
                <a:latin typeface="+mj-lt"/>
              </a:rPr>
              <a:t>1864, July</a:t>
            </a:r>
            <a:r>
              <a:rPr lang="en-US" dirty="0"/>
              <a:t> – </a:t>
            </a:r>
            <a:r>
              <a:rPr lang="en-US" dirty="0">
                <a:latin typeface="+mj-lt"/>
              </a:rPr>
              <a:t>Commanded 8th Army Corps and all troops in Middle 	  Department </a:t>
            </a:r>
          </a:p>
          <a:p>
            <a:r>
              <a:rPr lang="en-US" dirty="0">
                <a:latin typeface="+mj-lt"/>
              </a:rPr>
              <a:t>1864 July-Sept.</a:t>
            </a:r>
            <a:r>
              <a:rPr lang="en-US" dirty="0"/>
              <a:t> – </a:t>
            </a:r>
            <a:r>
              <a:rPr lang="en-US" dirty="0">
                <a:latin typeface="+mj-lt"/>
              </a:rPr>
              <a:t>Commanded 18th Army Corps; in operations against Richmond; wounded (rt leg) in assault and capture of Ft. Harrison (Sept. 29) </a:t>
            </a:r>
          </a:p>
          <a:p>
            <a:r>
              <a:rPr lang="en-US" dirty="0">
                <a:latin typeface="+mj-lt"/>
              </a:rPr>
              <a:t>1865, Feb.</a:t>
            </a:r>
            <a:r>
              <a:rPr lang="en-US" dirty="0"/>
              <a:t> – </a:t>
            </a:r>
            <a:r>
              <a:rPr lang="en-US" dirty="0">
                <a:latin typeface="+mj-lt"/>
              </a:rPr>
              <a:t>Assumes command of Department of Virginia and Army of the James </a:t>
            </a:r>
          </a:p>
          <a:p>
            <a:endParaRPr lang="en-US" dirty="0">
              <a:latin typeface="+mj-lt"/>
            </a:endParaRPr>
          </a:p>
          <a:p>
            <a:endParaRPr lang="en-US" dirty="0">
              <a:latin typeface="+mj-lt"/>
            </a:endParaRPr>
          </a:p>
        </p:txBody>
      </p:sp>
    </p:spTree>
    <p:extLst>
      <p:ext uri="{BB962C8B-B14F-4D97-AF65-F5344CB8AC3E}">
        <p14:creationId xmlns:p14="http://schemas.microsoft.com/office/powerpoint/2010/main" val="336649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3DD3-5F6E-4E1C-85BF-826EBFD3AE3D}"/>
              </a:ext>
            </a:extLst>
          </p:cNvPr>
          <p:cNvSpPr>
            <a:spLocks noGrp="1"/>
          </p:cNvSpPr>
          <p:nvPr>
            <p:ph type="title"/>
          </p:nvPr>
        </p:nvSpPr>
        <p:spPr>
          <a:xfrm>
            <a:off x="838200" y="63500"/>
            <a:ext cx="10515600" cy="1325563"/>
          </a:xfrm>
        </p:spPr>
        <p:txBody>
          <a:bodyPr/>
          <a:lstStyle/>
          <a:p>
            <a:pPr algn="ctr"/>
            <a:r>
              <a:rPr lang="en-US" dirty="0">
                <a:latin typeface="Times New Roman" panose="02020603050405020304" pitchFamily="18" charset="0"/>
                <a:cs typeface="Times New Roman" panose="02020603050405020304" pitchFamily="18" charset="0"/>
              </a:rPr>
              <a:t>Family Tree</a:t>
            </a:r>
          </a:p>
        </p:txBody>
      </p:sp>
      <p:sp>
        <p:nvSpPr>
          <p:cNvPr id="3" name="Content Placeholder 2">
            <a:extLst>
              <a:ext uri="{FF2B5EF4-FFF2-40B4-BE49-F238E27FC236}">
                <a16:creationId xmlns:a16="http://schemas.microsoft.com/office/drawing/2014/main" id="{08EB7F33-71BA-4B1F-8BF9-A91718EBB0D6}"/>
              </a:ext>
            </a:extLst>
          </p:cNvPr>
          <p:cNvSpPr>
            <a:spLocks noGrp="1"/>
          </p:cNvSpPr>
          <p:nvPr>
            <p:ph idx="1"/>
          </p:nvPr>
        </p:nvSpPr>
        <p:spPr>
          <a:xfrm>
            <a:off x="367645" y="1231900"/>
            <a:ext cx="11711200" cy="5252887"/>
          </a:xfrm>
        </p:spPr>
        <p:txBody>
          <a:bodyPr lIns="91440" rIns="91440">
            <a:noAutofit/>
          </a:bodyPr>
          <a:lstStyle/>
          <a:p>
            <a:pPr marL="2736850" indent="0">
              <a:lnSpc>
                <a:spcPct val="100000"/>
              </a:lnSpc>
              <a:spcBef>
                <a:spcPts val="1600"/>
              </a:spcBef>
              <a:buNone/>
            </a:pPr>
            <a:r>
              <a:rPr lang="en-US" sz="2000" dirty="0">
                <a:latin typeface="Times New Roman" panose="02020603050405020304" pitchFamily="18" charset="0"/>
                <a:cs typeface="Times New Roman" panose="02020603050405020304" pitchFamily="18" charset="0"/>
              </a:rPr>
              <a:t>#1   Thomas Cresap  (1694-1787)</a:t>
            </a:r>
          </a:p>
          <a:p>
            <a:pPr marL="2736850" indent="0">
              <a:lnSpc>
                <a:spcPct val="100000"/>
              </a:lnSpc>
              <a:spcBef>
                <a:spcPts val="1600"/>
              </a:spcBef>
              <a:buNone/>
            </a:pPr>
            <a:r>
              <a:rPr lang="en-US" sz="2000" dirty="0">
                <a:latin typeface="Times New Roman" panose="02020603050405020304" pitchFamily="18" charset="0"/>
                <a:cs typeface="Times New Roman" panose="02020603050405020304" pitchFamily="18" charset="0"/>
              </a:rPr>
              <a:t>#2    Daniel Cresap     (1728-1798)</a:t>
            </a:r>
            <a:endParaRPr lang="en-US" sz="1000" dirty="0">
              <a:latin typeface="Times New Roman" panose="02020603050405020304" pitchFamily="18" charset="0"/>
              <a:cs typeface="Times New Roman" panose="02020603050405020304" pitchFamily="18" charset="0"/>
            </a:endParaRPr>
          </a:p>
          <a:p>
            <a:pPr marL="0" indent="0">
              <a:lnSpc>
                <a:spcPct val="100000"/>
              </a:lnSpc>
              <a:spcBef>
                <a:spcPts val="4000"/>
              </a:spcBef>
              <a:buNone/>
              <a:tabLst>
                <a:tab pos="863600" algn="l"/>
                <a:tab pos="5257800" algn="l"/>
                <a:tab pos="5943600" algn="l"/>
                <a:tab pos="6858000" algn="l"/>
              </a:tabLst>
            </a:pPr>
            <a:r>
              <a:rPr lang="en-US" sz="2000" dirty="0">
                <a:latin typeface="Times New Roman" panose="02020603050405020304" pitchFamily="18" charset="0"/>
                <a:cs typeface="Times New Roman" panose="02020603050405020304" pitchFamily="18" charset="0"/>
              </a:rPr>
              <a:t>#17	Robert Cresap    (1767-1827) 	#12	Daniel Cresap Jr. (1753-1794)</a:t>
            </a:r>
          </a:p>
          <a:p>
            <a:pPr marL="0" indent="0">
              <a:lnSpc>
                <a:spcPct val="100000"/>
              </a:lnSpc>
              <a:spcBef>
                <a:spcPts val="1600"/>
              </a:spcBef>
              <a:buNone/>
              <a:tabLst>
                <a:tab pos="863600" algn="l"/>
                <a:tab pos="5257800" algn="l"/>
                <a:tab pos="5943600" algn="l"/>
                <a:tab pos="6858000" algn="l"/>
              </a:tabLst>
            </a:pPr>
            <a:r>
              <a:rPr lang="en-US" sz="2000" dirty="0">
                <a:latin typeface="Times New Roman" panose="02020603050405020304" pitchFamily="18" charset="0"/>
                <a:cs typeface="Times New Roman" panose="02020603050405020304" pitchFamily="18" charset="0"/>
              </a:rPr>
              <a:t>#88	Eusebius Cresap (1807-1878)	#42	Rebecca Ruth Cresap (1794-1860)  </a:t>
            </a:r>
          </a:p>
          <a:p>
            <a:pPr marL="0" indent="0">
              <a:lnSpc>
                <a:spcPct val="100000"/>
              </a:lnSpc>
              <a:spcBef>
                <a:spcPts val="0"/>
              </a:spcBef>
              <a:buNone/>
              <a:tabLst>
                <a:tab pos="863600" algn="l"/>
                <a:tab pos="5257800" algn="l"/>
                <a:tab pos="5943600" algn="l"/>
                <a:tab pos="6858000" algn="l"/>
              </a:tabLst>
            </a:pPr>
            <a:r>
              <a:rPr lang="en-US" sz="2000" dirty="0">
                <a:latin typeface="Times New Roman" panose="02020603050405020304" pitchFamily="18" charset="0"/>
                <a:cs typeface="Times New Roman" panose="02020603050405020304" pitchFamily="18" charset="0"/>
              </a:rPr>
              <a:t>				m. James Ord (1786-1873) in 1814</a:t>
            </a:r>
          </a:p>
          <a:p>
            <a:pPr marL="0" indent="0">
              <a:lnSpc>
                <a:spcPct val="100000"/>
              </a:lnSpc>
              <a:buNone/>
              <a:tabLst>
                <a:tab pos="863600" algn="l"/>
                <a:tab pos="5257800" algn="l"/>
                <a:tab pos="5943600" algn="l"/>
                <a:tab pos="6858000" algn="l"/>
              </a:tabLst>
            </a:pPr>
            <a:r>
              <a:rPr lang="en-US" sz="2000" dirty="0">
                <a:latin typeface="Times New Roman" panose="02020603050405020304" pitchFamily="18" charset="0"/>
                <a:cs typeface="Times New Roman" panose="02020603050405020304" pitchFamily="18" charset="0"/>
              </a:rPr>
              <a:t>#491	Robert V. Cresap (1836-1911)	#235	Edward Otho Cresap Ord (1818-1883) </a:t>
            </a:r>
          </a:p>
          <a:p>
            <a:pPr marL="0" indent="0">
              <a:lnSpc>
                <a:spcPct val="100000"/>
              </a:lnSpc>
              <a:spcBef>
                <a:spcPts val="0"/>
              </a:spcBef>
              <a:buNone/>
              <a:tabLst>
                <a:tab pos="863600" algn="l"/>
                <a:tab pos="5257800" algn="l"/>
                <a:tab pos="5943600" algn="l"/>
                <a:tab pos="6858000" algn="l"/>
              </a:tabLst>
            </a:pPr>
            <a:r>
              <a:rPr lang="en-US" sz="2000" dirty="0">
                <a:latin typeface="Times New Roman" panose="02020603050405020304" pitchFamily="18" charset="0"/>
                <a:cs typeface="Times New Roman" panose="02020603050405020304" pitchFamily="18" charset="0"/>
              </a:rPr>
              <a:t>				m. Mary M. Thompson (1834-1894) in 1854         </a:t>
            </a:r>
          </a:p>
          <a:p>
            <a:pPr marL="0" indent="0">
              <a:lnSpc>
                <a:spcPct val="100000"/>
              </a:lnSpc>
              <a:buNone/>
              <a:tabLst>
                <a:tab pos="863600" algn="l"/>
                <a:tab pos="5257800" algn="l"/>
                <a:tab pos="5943600" algn="l"/>
                <a:tab pos="6858000" algn="l"/>
              </a:tabLst>
            </a:pPr>
            <a:r>
              <a:rPr lang="en-US" sz="2000" dirty="0">
                <a:latin typeface="Times New Roman" panose="02020603050405020304" pitchFamily="18" charset="0"/>
                <a:cs typeface="Times New Roman" panose="02020603050405020304" pitchFamily="18" charset="0"/>
              </a:rPr>
              <a:t>#1484	Edward E. Cresap (1876-1959)				</a:t>
            </a:r>
          </a:p>
          <a:p>
            <a:pPr marL="0" indent="0">
              <a:lnSpc>
                <a:spcPct val="100000"/>
              </a:lnSpc>
              <a:spcBef>
                <a:spcPts val="1600"/>
              </a:spcBef>
              <a:buNone/>
              <a:tabLst>
                <a:tab pos="863600" algn="l"/>
                <a:tab pos="5257800" algn="l"/>
                <a:tab pos="5943600" algn="l"/>
                <a:tab pos="6858000" algn="l"/>
              </a:tabLst>
            </a:pPr>
            <a:r>
              <a:rPr lang="en-US" sz="2000" dirty="0">
                <a:latin typeface="Times New Roman" panose="02020603050405020304" pitchFamily="18" charset="0"/>
                <a:cs typeface="Times New Roman" panose="02020603050405020304" pitchFamily="18" charset="0"/>
              </a:rPr>
              <a:t>#3264	John Cresap (1901-1992)</a:t>
            </a:r>
          </a:p>
          <a:p>
            <a:pPr marL="0" indent="0">
              <a:lnSpc>
                <a:spcPct val="100000"/>
              </a:lnSpc>
              <a:spcBef>
                <a:spcPts val="1600"/>
              </a:spcBef>
              <a:buNone/>
              <a:tabLst>
                <a:tab pos="863600" algn="l"/>
                <a:tab pos="5257800" algn="l"/>
                <a:tab pos="5943600" algn="l"/>
                <a:tab pos="6858000" algn="l"/>
              </a:tabLst>
            </a:pPr>
            <a:r>
              <a:rPr lang="en-US" sz="2000" dirty="0">
                <a:latin typeface="Times New Roman" panose="02020603050405020304" pitchFamily="18" charset="0"/>
                <a:cs typeface="Times New Roman" panose="02020603050405020304" pitchFamily="18" charset="0"/>
              </a:rPr>
              <a:t>#5547	Catherine (Cresap) Harkleroad (1937-2008)</a:t>
            </a:r>
          </a:p>
          <a:p>
            <a:pPr marL="0" indent="0">
              <a:lnSpc>
                <a:spcPct val="100000"/>
              </a:lnSpc>
              <a:spcBef>
                <a:spcPts val="1600"/>
              </a:spcBef>
              <a:buNone/>
              <a:tabLst>
                <a:tab pos="863600" algn="l"/>
                <a:tab pos="5257800" algn="l"/>
                <a:tab pos="5943600" algn="l"/>
                <a:tab pos="6858000" algn="l"/>
              </a:tabLst>
            </a:pPr>
            <a:r>
              <a:rPr lang="en-US" sz="2000" dirty="0">
                <a:latin typeface="Times New Roman" panose="02020603050405020304" pitchFamily="18" charset="0"/>
                <a:cs typeface="Times New Roman" panose="02020603050405020304" pitchFamily="18" charset="0"/>
              </a:rPr>
              <a:t>#8463	Michael Harkleroad (1961- present)</a:t>
            </a:r>
          </a:p>
          <a:p>
            <a:pPr marL="0" indent="0">
              <a:buNone/>
              <a:tabLst>
                <a:tab pos="4918075" algn="l"/>
              </a:tabLst>
            </a:pP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a:off x="4457700" y="2095500"/>
            <a:ext cx="2463800" cy="558800"/>
          </a:xfrm>
          <a:prstGeom prst="straightConnector1">
            <a:avLst/>
          </a:prstGeom>
          <a:ln w="38100">
            <a:solidFill>
              <a:srgbClr val="4472C4"/>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2095500" y="2092325"/>
            <a:ext cx="2365376" cy="523875"/>
          </a:xfrm>
          <a:prstGeom prst="straightConnector1">
            <a:avLst/>
          </a:prstGeom>
          <a:ln w="38100">
            <a:solidFill>
              <a:srgbClr val="4472C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9171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D8048-C553-4E81-9E24-E8C88A005880}"/>
              </a:ext>
            </a:extLst>
          </p:cNvPr>
          <p:cNvSpPr>
            <a:spLocks noGrp="1"/>
          </p:cNvSpPr>
          <p:nvPr>
            <p:ph type="title"/>
          </p:nvPr>
        </p:nvSpPr>
        <p:spPr>
          <a:xfrm>
            <a:off x="812800" y="339725"/>
            <a:ext cx="10515600" cy="803275"/>
          </a:xfrm>
        </p:spPr>
        <p:txBody>
          <a:bodyPr/>
          <a:lstStyle/>
          <a:p>
            <a:pPr algn="ctr"/>
            <a:r>
              <a:rPr lang="en-US" dirty="0"/>
              <a:t>The Incident – 26 March 1865</a:t>
            </a:r>
          </a:p>
        </p:txBody>
      </p:sp>
      <p:sp>
        <p:nvSpPr>
          <p:cNvPr id="3" name="Content Placeholder 2">
            <a:extLst>
              <a:ext uri="{FF2B5EF4-FFF2-40B4-BE49-F238E27FC236}">
                <a16:creationId xmlns:a16="http://schemas.microsoft.com/office/drawing/2014/main" id="{4F0AEF45-3BB7-4C46-B955-A45582FACF51}"/>
              </a:ext>
            </a:extLst>
          </p:cNvPr>
          <p:cNvSpPr>
            <a:spLocks noGrp="1"/>
          </p:cNvSpPr>
          <p:nvPr>
            <p:ph idx="1"/>
          </p:nvPr>
        </p:nvSpPr>
        <p:spPr>
          <a:xfrm>
            <a:off x="800100" y="1168400"/>
            <a:ext cx="10515600" cy="5324475"/>
          </a:xfrm>
        </p:spPr>
        <p:txBody>
          <a:bodyPr>
            <a:noAutofit/>
          </a:bodyPr>
          <a:lstStyle/>
          <a:p>
            <a:r>
              <a:rPr lang="en-US" dirty="0">
                <a:latin typeface="+mj-lt"/>
              </a:rPr>
              <a:t>It was during this time the incident Ord never talked about, yet certainly never forgot took place. Ord's XVIII Corps was drawn up for a Presidential review in City Point (near Petersburg), VA. Lincoln arrived early and started the review with General Ord.</a:t>
            </a:r>
          </a:p>
          <a:p>
            <a:r>
              <a:rPr lang="en-US" dirty="0">
                <a:latin typeface="+mj-lt"/>
              </a:rPr>
              <a:t>Carl Sandburg in his book, Abraham Lincoln – The War Years, Vol. VI, engagingly describes what happened next. Mrs. Lincoln and Mrs. Grant approached the review site in a jouncing, horse drawn ambulance. The first thing Mrs. Lincoln saw upon arriving was Mrs. Ord riding side saddle in the review. She happened to be riding quite close to the President.</a:t>
            </a:r>
          </a:p>
          <a:p>
            <a:r>
              <a:rPr lang="en-US" dirty="0">
                <a:latin typeface="+mj-lt"/>
              </a:rPr>
              <a:t>Mrs. Lincoln immediately cried out in outrage: What does the woman mean riding by the side of the President and ahead of me? Does she suppose he wants her by the side of him?</a:t>
            </a:r>
          </a:p>
          <a:p>
            <a:endParaRPr lang="en-US" dirty="0">
              <a:latin typeface="+mj-lt"/>
            </a:endParaRPr>
          </a:p>
          <a:p>
            <a:endParaRPr lang="en-US" dirty="0">
              <a:latin typeface="+mj-lt"/>
            </a:endParaRPr>
          </a:p>
        </p:txBody>
      </p:sp>
    </p:spTree>
    <p:extLst>
      <p:ext uri="{BB962C8B-B14F-4D97-AF65-F5344CB8AC3E}">
        <p14:creationId xmlns:p14="http://schemas.microsoft.com/office/powerpoint/2010/main" val="2174146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3B564-0F1F-44D0-AF45-5F62B23640AD}"/>
              </a:ext>
            </a:extLst>
          </p:cNvPr>
          <p:cNvSpPr>
            <a:spLocks noGrp="1"/>
          </p:cNvSpPr>
          <p:nvPr>
            <p:ph idx="1"/>
          </p:nvPr>
        </p:nvSpPr>
        <p:spPr>
          <a:xfrm>
            <a:off x="800100" y="839247"/>
            <a:ext cx="10515600" cy="5612353"/>
          </a:xfrm>
        </p:spPr>
        <p:txBody>
          <a:bodyPr>
            <a:normAutofit/>
          </a:bodyPr>
          <a:lstStyle/>
          <a:p>
            <a:r>
              <a:rPr lang="en-US" dirty="0">
                <a:latin typeface="+mj-lt"/>
              </a:rPr>
              <a:t>Sandburg notes: She went into a frenzy that mingled extravagant rage and drab petulance.</a:t>
            </a:r>
          </a:p>
          <a:p>
            <a:r>
              <a:rPr lang="en-US" dirty="0">
                <a:latin typeface="+mj-lt"/>
              </a:rPr>
              <a:t>Meanwhile Mrs. Ord seeing the ambulance arrive, rode over to join the ladies and found herself in the midst of an extraordinary tongue lashing. An observer notes: All that I could do was see that nothing worse occurred.</a:t>
            </a:r>
          </a:p>
          <a:p>
            <a:r>
              <a:rPr lang="en-US" dirty="0">
                <a:latin typeface="+mj-lt"/>
              </a:rPr>
              <a:t>Major's Joke - Sandburg relates: A nephew of Secretary Seward, a young Major and a member of Ord's staff, a joker, rode alongside and blurted out with a rich grin: The President's horse is very gallant, Mrs. Lincoln. He insists on riding by the side of Mrs. Ord.</a:t>
            </a:r>
          </a:p>
          <a:p>
            <a:r>
              <a:rPr lang="en-US" dirty="0">
                <a:latin typeface="+mj-lt"/>
              </a:rPr>
              <a:t>Mrs. Lincoln snapped, What do you mean by that? and young Major Seward at once had horse difficulties and shied away in a crazy gallop.</a:t>
            </a:r>
          </a:p>
        </p:txBody>
      </p:sp>
    </p:spTree>
    <p:extLst>
      <p:ext uri="{BB962C8B-B14F-4D97-AF65-F5344CB8AC3E}">
        <p14:creationId xmlns:p14="http://schemas.microsoft.com/office/powerpoint/2010/main" val="670749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DCCE4-1756-4FCD-ADFA-770CC11B8CDA}"/>
              </a:ext>
            </a:extLst>
          </p:cNvPr>
          <p:cNvSpPr>
            <a:spLocks noGrp="1"/>
          </p:cNvSpPr>
          <p:nvPr>
            <p:ph idx="1"/>
          </p:nvPr>
        </p:nvSpPr>
        <p:spPr>
          <a:xfrm>
            <a:off x="800100" y="1472598"/>
            <a:ext cx="10515600" cy="4547202"/>
          </a:xfrm>
        </p:spPr>
        <p:txBody>
          <a:bodyPr>
            <a:normAutofit/>
          </a:bodyPr>
          <a:lstStyle/>
          <a:p>
            <a:r>
              <a:rPr lang="en-US" dirty="0">
                <a:latin typeface="+mj-lt"/>
              </a:rPr>
              <a:t>When the review had ended and the troops were moving toward the enemy picket lines and death and wounds – Mrs. Lincoln hurled vile names at Mrs. Ord and asked what she meant by following the President.</a:t>
            </a:r>
          </a:p>
          <a:p>
            <a:r>
              <a:rPr lang="en-US" dirty="0">
                <a:latin typeface="+mj-lt"/>
              </a:rPr>
              <a:t>Enough of this sent Mrs. Ord into tears. Mrs. Lincoln stormed until she had spent her strength.</a:t>
            </a:r>
          </a:p>
          <a:p>
            <a:r>
              <a:rPr lang="en-US" dirty="0">
                <a:latin typeface="+mj-lt"/>
              </a:rPr>
              <a:t>Another observer said everyone was shocked and horrified. No doubt that included Mrs. Ord. Yet she never talked of it.</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438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D260-BC55-4692-A6B9-C679C7B9DFAB}"/>
              </a:ext>
            </a:extLst>
          </p:cNvPr>
          <p:cNvSpPr>
            <a:spLocks noGrp="1"/>
          </p:cNvSpPr>
          <p:nvPr>
            <p:ph type="title"/>
          </p:nvPr>
        </p:nvSpPr>
        <p:spPr>
          <a:xfrm>
            <a:off x="584200" y="330201"/>
            <a:ext cx="10960100" cy="1320799"/>
          </a:xfrm>
        </p:spPr>
        <p:txBody>
          <a:bodyPr>
            <a:noAutofit/>
          </a:bodyPr>
          <a:lstStyle/>
          <a:p>
            <a:r>
              <a:rPr lang="en-US" sz="2800" dirty="0"/>
              <a:t>1865, Feb.-June – Commanded Department of Virginia; engaged in Siege </a:t>
            </a:r>
            <a:br>
              <a:rPr lang="en-US" sz="2800" dirty="0"/>
            </a:br>
            <a:r>
              <a:rPr lang="en-US" sz="2800" dirty="0"/>
              <a:t>of Petersburg, pursuit of Rebel Army to capitulation of Lee at Appomattox.</a:t>
            </a:r>
            <a:br>
              <a:rPr lang="en-US" sz="2800" dirty="0"/>
            </a:br>
            <a:endParaRPr lang="en-US" sz="2800" dirty="0"/>
          </a:p>
        </p:txBody>
      </p:sp>
      <p:sp>
        <p:nvSpPr>
          <p:cNvPr id="3" name="Content Placeholder 2">
            <a:extLst>
              <a:ext uri="{FF2B5EF4-FFF2-40B4-BE49-F238E27FC236}">
                <a16:creationId xmlns:a16="http://schemas.microsoft.com/office/drawing/2014/main" id="{9B8F9474-3E0F-4EFD-85DB-19F288250B7E}"/>
              </a:ext>
            </a:extLst>
          </p:cNvPr>
          <p:cNvSpPr>
            <a:spLocks noGrp="1"/>
          </p:cNvSpPr>
          <p:nvPr>
            <p:ph idx="1"/>
          </p:nvPr>
        </p:nvSpPr>
        <p:spPr>
          <a:xfrm>
            <a:off x="584200" y="1362828"/>
            <a:ext cx="6812280" cy="5326143"/>
          </a:xfrm>
        </p:spPr>
        <p:txBody>
          <a:bodyPr>
            <a:noAutofit/>
          </a:bodyPr>
          <a:lstStyle/>
          <a:p>
            <a:r>
              <a:rPr lang="en-US" sz="2400" dirty="0">
                <a:latin typeface="+mj-lt"/>
              </a:rPr>
              <a:t>Defeated at the Battle of Five Forks on 1 April and forced to evacuate Petersburg the next day, General Lee then abandoned the Confederate capital of Richmond, Virginia, and retreated west, hoping to join up with some remaining Confederate forces in North Carolina. Union forces pursued the weary army, forcing the capture and surrender of 7,700 Confederates at Sailor’s Creek on 6 April. The remaining men marched west toward Lynchburg.</a:t>
            </a:r>
          </a:p>
          <a:p>
            <a:r>
              <a:rPr lang="en-US" sz="2400" dirty="0">
                <a:latin typeface="+mj-lt"/>
              </a:rPr>
              <a:t>Battle of Appomattox Court House, (9 April 1865), one of the final battles of the American Civil War. It was here in Virginia, on the afternoon of 9 April, that Confederate General Robert E. Lee surrendered to Union General Ulysses S. Grant, setting the stage for the end of the four-year civil war.</a:t>
            </a:r>
          </a:p>
          <a:p>
            <a:endParaRPr lang="en-US" sz="2400" dirty="0">
              <a:latin typeface="+mj-lt"/>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17D72275-4D8F-41A3-8A09-01882F483A2B}"/>
              </a:ext>
            </a:extLst>
          </p:cNvPr>
          <p:cNvPicPr>
            <a:picLocks noChangeAspect="1"/>
          </p:cNvPicPr>
          <p:nvPr/>
        </p:nvPicPr>
        <p:blipFill>
          <a:blip r:embed="rId2"/>
          <a:stretch>
            <a:fillRect/>
          </a:stretch>
        </p:blipFill>
        <p:spPr>
          <a:xfrm>
            <a:off x="7813992" y="1696085"/>
            <a:ext cx="4143375" cy="3333750"/>
          </a:xfrm>
          <a:prstGeom prst="rect">
            <a:avLst/>
          </a:prstGeom>
        </p:spPr>
      </p:pic>
      <p:sp>
        <p:nvSpPr>
          <p:cNvPr id="5" name="TextBox 4">
            <a:extLst>
              <a:ext uri="{FF2B5EF4-FFF2-40B4-BE49-F238E27FC236}">
                <a16:creationId xmlns:a16="http://schemas.microsoft.com/office/drawing/2014/main" id="{E4077F35-664E-4769-9000-F55E0B2F5F1A}"/>
              </a:ext>
            </a:extLst>
          </p:cNvPr>
          <p:cNvSpPr txBox="1"/>
          <p:nvPr/>
        </p:nvSpPr>
        <p:spPr>
          <a:xfrm>
            <a:off x="7930356" y="5147270"/>
            <a:ext cx="3910647" cy="923330"/>
          </a:xfrm>
          <a:prstGeom prst="rect">
            <a:avLst/>
          </a:prstGeom>
          <a:noFill/>
        </p:spPr>
        <p:txBody>
          <a:bodyPr wrap="square" rtlCol="0">
            <a:spAutoFit/>
          </a:bodyPr>
          <a:lstStyle/>
          <a:p>
            <a:r>
              <a:rPr lang="en-US" dirty="0">
                <a:latin typeface="+mj-lt"/>
              </a:rPr>
              <a:t>Women in mourning among the ruins in a burned section of Richmond, Virginia, April 18 1865</a:t>
            </a:r>
          </a:p>
        </p:txBody>
      </p:sp>
    </p:spTree>
    <p:extLst>
      <p:ext uri="{BB962C8B-B14F-4D97-AF65-F5344CB8AC3E}">
        <p14:creationId xmlns:p14="http://schemas.microsoft.com/office/powerpoint/2010/main" val="867423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 map&#10;&#10;Description generated with very high confidence">
            <a:extLst>
              <a:ext uri="{FF2B5EF4-FFF2-40B4-BE49-F238E27FC236}">
                <a16:creationId xmlns:a16="http://schemas.microsoft.com/office/drawing/2014/main" id="{913321F0-A5BF-4D41-88FC-324AECECF5E7}"/>
              </a:ext>
            </a:extLst>
          </p:cNvPr>
          <p:cNvPicPr>
            <a:picLocks noGrp="1" noChangeAspect="1"/>
          </p:cNvPicPr>
          <p:nvPr>
            <p:ph idx="1"/>
          </p:nvPr>
        </p:nvPicPr>
        <p:blipFill>
          <a:blip r:embed="rId2"/>
          <a:stretch>
            <a:fillRect/>
          </a:stretch>
        </p:blipFill>
        <p:spPr>
          <a:xfrm>
            <a:off x="248658" y="2017336"/>
            <a:ext cx="11694684" cy="4327033"/>
          </a:xfrm>
          <a:prstGeom prst="rect">
            <a:avLst/>
          </a:prstGeom>
        </p:spPr>
      </p:pic>
      <p:sp>
        <p:nvSpPr>
          <p:cNvPr id="2" name="Title 1">
            <a:extLst>
              <a:ext uri="{FF2B5EF4-FFF2-40B4-BE49-F238E27FC236}">
                <a16:creationId xmlns:a16="http://schemas.microsoft.com/office/drawing/2014/main" id="{3AC1A038-1F84-415A-A14D-BED9321DE9F3}"/>
              </a:ext>
            </a:extLst>
          </p:cNvPr>
          <p:cNvSpPr>
            <a:spLocks noGrp="1"/>
          </p:cNvSpPr>
          <p:nvPr>
            <p:ph type="title"/>
          </p:nvPr>
        </p:nvSpPr>
        <p:spPr>
          <a:xfrm>
            <a:off x="800100" y="730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     Pursuit of Lee to Appomattox April 1865</a:t>
            </a:r>
          </a:p>
        </p:txBody>
      </p:sp>
    </p:spTree>
    <p:extLst>
      <p:ext uri="{BB962C8B-B14F-4D97-AF65-F5344CB8AC3E}">
        <p14:creationId xmlns:p14="http://schemas.microsoft.com/office/powerpoint/2010/main" val="213001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6E9267-6110-45DB-9B65-8EA3CB7BBC32}"/>
              </a:ext>
            </a:extLst>
          </p:cNvPr>
          <p:cNvSpPr>
            <a:spLocks noGrp="1"/>
          </p:cNvSpPr>
          <p:nvPr>
            <p:ph idx="1"/>
          </p:nvPr>
        </p:nvSpPr>
        <p:spPr>
          <a:xfrm>
            <a:off x="812800" y="977900"/>
            <a:ext cx="10515600" cy="5465763"/>
          </a:xfrm>
        </p:spPr>
        <p:txBody>
          <a:bodyPr>
            <a:normAutofit fontScale="92500" lnSpcReduction="10000"/>
          </a:bodyPr>
          <a:lstStyle/>
          <a:p>
            <a:r>
              <a:rPr lang="en-US" dirty="0">
                <a:latin typeface="+mj-lt"/>
              </a:rPr>
              <a:t>Union General Philip H. Sheridan realized what Lee was doing and managed to intercept Lee’s army at Appomattox Court House, 25 miles east of Lynchburg, on 8 April, capturing his supplies and obstructing his route west. At dawn the next morning, the Confederate II Corps attacked Sheridan’s cavalry and broke through to the ridge behind them. But there they saw the vast numbers of Union infantry from the Army of the James (Gen Ord), arriving after an all-night march and lining up for battle. In the face of such overwhelming numbers, Lee accepted the inevitable and asked Grant for a ceasefire. Grant offered to meet Lee wherever he chose.</a:t>
            </a:r>
          </a:p>
          <a:p>
            <a:r>
              <a:rPr lang="en-US" dirty="0">
                <a:latin typeface="+mj-lt"/>
              </a:rPr>
              <a:t>Lee’s aide surveyed the small village of Appomattox Court House and found a brick house belonging to Wilmer McLean. There, around 4:00pm on 9 April 1865, Lee surrendered. His men were allowed to return home with their horses and mules after handing in their arms. Attempts to continue Confederate resistance on other fronts soon failed. It was the end of the American Civil War.</a:t>
            </a:r>
          </a:p>
          <a:p>
            <a:endParaRPr lang="en-US" dirty="0">
              <a:latin typeface="+mj-lt"/>
            </a:endParaRPr>
          </a:p>
          <a:p>
            <a:endParaRPr lang="en-US" dirty="0"/>
          </a:p>
        </p:txBody>
      </p:sp>
    </p:spTree>
    <p:extLst>
      <p:ext uri="{BB962C8B-B14F-4D97-AF65-F5344CB8AC3E}">
        <p14:creationId xmlns:p14="http://schemas.microsoft.com/office/powerpoint/2010/main" val="1454004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B9D1-CF01-4836-9A23-7C1E02889A7B}"/>
              </a:ext>
            </a:extLst>
          </p:cNvPr>
          <p:cNvSpPr>
            <a:spLocks noGrp="1"/>
          </p:cNvSpPr>
          <p:nvPr>
            <p:ph type="title"/>
          </p:nvPr>
        </p:nvSpPr>
        <p:spPr/>
        <p:txBody>
          <a:bodyPr>
            <a:normAutofit fontScale="90000"/>
          </a:bodyPr>
          <a:lstStyle/>
          <a:p>
            <a:br>
              <a:rPr lang="en-US" sz="3100" dirty="0"/>
            </a:br>
            <a:r>
              <a:rPr lang="en-US" sz="3100" dirty="0"/>
              <a:t>The McLean House, in Appomattox Court House, was where General Robert E. Lee surrendered to General Ulysses S. Grant to end the American Civil War.</a:t>
            </a:r>
            <a:br>
              <a:rPr lang="en-US" sz="3100" dirty="0"/>
            </a:br>
            <a:endParaRPr lang="en-US" sz="3100" dirty="0"/>
          </a:p>
        </p:txBody>
      </p:sp>
      <p:pic>
        <p:nvPicPr>
          <p:cNvPr id="4" name="Content Placeholder 3">
            <a:extLst>
              <a:ext uri="{FF2B5EF4-FFF2-40B4-BE49-F238E27FC236}">
                <a16:creationId xmlns:a16="http://schemas.microsoft.com/office/drawing/2014/main" id="{92FB4FAA-6C80-4427-9D40-7205545B1930}"/>
              </a:ext>
            </a:extLst>
          </p:cNvPr>
          <p:cNvPicPr>
            <a:picLocks noGrp="1" noChangeAspect="1"/>
          </p:cNvPicPr>
          <p:nvPr>
            <p:ph idx="1"/>
          </p:nvPr>
        </p:nvPicPr>
        <p:blipFill>
          <a:blip r:embed="rId2"/>
          <a:stretch>
            <a:fillRect/>
          </a:stretch>
        </p:blipFill>
        <p:spPr>
          <a:xfrm>
            <a:off x="3476625" y="2034381"/>
            <a:ext cx="5238750" cy="3933825"/>
          </a:xfrm>
          <a:prstGeom prst="rect">
            <a:avLst/>
          </a:prstGeom>
        </p:spPr>
      </p:pic>
    </p:spTree>
    <p:extLst>
      <p:ext uri="{BB962C8B-B14F-4D97-AF65-F5344CB8AC3E}">
        <p14:creationId xmlns:p14="http://schemas.microsoft.com/office/powerpoint/2010/main" val="556953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B74E-D65D-4E5C-80FB-3A3BF60922AA}"/>
              </a:ext>
            </a:extLst>
          </p:cNvPr>
          <p:cNvSpPr>
            <a:spLocks noGrp="1"/>
          </p:cNvSpPr>
          <p:nvPr>
            <p:ph type="title"/>
          </p:nvPr>
        </p:nvSpPr>
        <p:spPr>
          <a:xfrm>
            <a:off x="838200" y="288926"/>
            <a:ext cx="10515600" cy="869786"/>
          </a:xfrm>
        </p:spPr>
        <p:txBody>
          <a:bodyPr/>
          <a:lstStyle/>
          <a:p>
            <a:pPr algn="ctr"/>
            <a:r>
              <a:rPr lang="en-US" dirty="0"/>
              <a:t>“The Table”</a:t>
            </a:r>
          </a:p>
        </p:txBody>
      </p:sp>
      <p:sp>
        <p:nvSpPr>
          <p:cNvPr id="3" name="Content Placeholder 2">
            <a:extLst>
              <a:ext uri="{FF2B5EF4-FFF2-40B4-BE49-F238E27FC236}">
                <a16:creationId xmlns:a16="http://schemas.microsoft.com/office/drawing/2014/main" id="{FC69C2C2-F3C0-45CD-AE6E-59F71816846D}"/>
              </a:ext>
            </a:extLst>
          </p:cNvPr>
          <p:cNvSpPr>
            <a:spLocks noGrp="1"/>
          </p:cNvSpPr>
          <p:nvPr>
            <p:ph idx="1"/>
          </p:nvPr>
        </p:nvSpPr>
        <p:spPr>
          <a:xfrm>
            <a:off x="685669" y="1376313"/>
            <a:ext cx="10731631" cy="4800650"/>
          </a:xfrm>
        </p:spPr>
        <p:txBody>
          <a:bodyPr>
            <a:normAutofit fontScale="92500" lnSpcReduction="10000"/>
          </a:bodyPr>
          <a:lstStyle/>
          <a:p>
            <a:pPr marL="0" indent="0">
              <a:buNone/>
            </a:pPr>
            <a:r>
              <a:rPr lang="en-US" dirty="0">
                <a:latin typeface="+mj-lt"/>
              </a:rPr>
              <a:t>Catherine Weider states the following from cousin </a:t>
            </a:r>
            <a:r>
              <a:rPr lang="en-US" b="1" dirty="0">
                <a:latin typeface="+mj-lt"/>
              </a:rPr>
              <a:t>Jimmy Ord</a:t>
            </a:r>
            <a:r>
              <a:rPr lang="en-US" dirty="0">
                <a:latin typeface="+mj-lt"/>
              </a:rPr>
              <a:t> regarding Molly Ord - 30 Sep 2000</a:t>
            </a:r>
          </a:p>
          <a:p>
            <a:pPr marL="0" indent="0">
              <a:buNone/>
            </a:pPr>
            <a:r>
              <a:rPr lang="en-US" dirty="0">
                <a:latin typeface="+mj-lt"/>
              </a:rPr>
              <a:t>A final intriguing story about Molly, only part of which is in the Cresap notes. </a:t>
            </a:r>
          </a:p>
          <a:p>
            <a:pPr marL="0" indent="0">
              <a:buNone/>
            </a:pPr>
            <a:r>
              <a:rPr lang="en-US" dirty="0">
                <a:latin typeface="+mj-lt"/>
              </a:rPr>
              <a:t>Following the capitulation of the Confederate Forces at Appomattox, General Ord purchased for $40 from Mr. McLean the table on which General Lee signed the terms of surrender. </a:t>
            </a:r>
          </a:p>
          <a:p>
            <a:pPr marL="0" indent="0">
              <a:buNone/>
            </a:pPr>
            <a:r>
              <a:rPr lang="en-US" dirty="0">
                <a:latin typeface="+mj-lt"/>
              </a:rPr>
              <a:t>Per the Cresap notes, it was said that Mrs. Ord sold it to a Chicago collector named Gunther for $1,000 after the General's death had left her large family with insufficient means.  </a:t>
            </a:r>
          </a:p>
          <a:p>
            <a:pPr marL="0" indent="0">
              <a:buNone/>
            </a:pPr>
            <a:r>
              <a:rPr lang="en-US" dirty="0">
                <a:latin typeface="+mj-lt"/>
              </a:rPr>
              <a:t>The Chicago Historical Society came into possession of the table when it purchased Gunther's entire collection.  And now, of course, the Society believes it owns the original table.</a:t>
            </a:r>
          </a:p>
          <a:p>
            <a:endParaRPr lang="en-US" dirty="0">
              <a:latin typeface="+mj-lt"/>
            </a:endParaRPr>
          </a:p>
        </p:txBody>
      </p:sp>
    </p:spTree>
    <p:extLst>
      <p:ext uri="{BB962C8B-B14F-4D97-AF65-F5344CB8AC3E}">
        <p14:creationId xmlns:p14="http://schemas.microsoft.com/office/powerpoint/2010/main" val="1858146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7110C5-7083-4EDD-98D6-6D2BA94E0EAC}"/>
              </a:ext>
            </a:extLst>
          </p:cNvPr>
          <p:cNvSpPr>
            <a:spLocks noGrp="1"/>
          </p:cNvSpPr>
          <p:nvPr>
            <p:ph idx="1"/>
          </p:nvPr>
        </p:nvSpPr>
        <p:spPr>
          <a:xfrm>
            <a:off x="800100" y="1188694"/>
            <a:ext cx="10515600" cy="5686769"/>
          </a:xfrm>
        </p:spPr>
        <p:txBody>
          <a:bodyPr>
            <a:noAutofit/>
          </a:bodyPr>
          <a:lstStyle/>
          <a:p>
            <a:pPr marL="0" indent="0">
              <a:buNone/>
            </a:pPr>
            <a:r>
              <a:rPr lang="en-US" sz="2500" dirty="0">
                <a:latin typeface="+mj-lt"/>
              </a:rPr>
              <a:t>But my father's cousin, Eleanor Preston Ritchie, has a version of events that complicates this view. According to her story, Mrs. Ord had a number of copies made of that historic piece of furniture which she sold to various parties.  The  number I have heard most frequently is 5.  I have spoken to the curator in charge of the </a:t>
            </a:r>
            <a:r>
              <a:rPr lang="en-US" sz="2500" b="1" dirty="0">
                <a:latin typeface="+mj-lt"/>
              </a:rPr>
              <a:t>Ord collection at the Smithsonian</a:t>
            </a:r>
            <a:r>
              <a:rPr lang="en-US" sz="2500" dirty="0">
                <a:latin typeface="+mj-lt"/>
              </a:rPr>
              <a:t> about the matter - he says the museum has always believed that the table it got from the Ord's is the original.  </a:t>
            </a:r>
          </a:p>
          <a:p>
            <a:pPr marL="0" indent="0">
              <a:buNone/>
            </a:pPr>
            <a:r>
              <a:rPr lang="en-US" sz="2500" dirty="0">
                <a:latin typeface="+mj-lt"/>
              </a:rPr>
              <a:t>The curator admits, however, that the McLean house in Appomattox also thinks it has the original.  And he was amused to learn that there is a table in the study in which I now sit that has been passed down though my line of the family as the original.  </a:t>
            </a:r>
          </a:p>
          <a:p>
            <a:pPr marL="0" indent="0">
              <a:buNone/>
            </a:pPr>
            <a:r>
              <a:rPr lang="en-US" sz="2500" dirty="0">
                <a:latin typeface="+mj-lt"/>
              </a:rPr>
              <a:t>The curator said that the only way to figure out which is the original is to get all the tables in the same room for examination by an expert. </a:t>
            </a:r>
          </a:p>
          <a:p>
            <a:pPr marL="0" indent="0">
              <a:buNone/>
            </a:pPr>
            <a:r>
              <a:rPr lang="en-US" sz="2500" dirty="0">
                <a:latin typeface="+mj-lt"/>
              </a:rPr>
              <a:t>Didn't Molly manufacture a wonderful puzzle for all of us?</a:t>
            </a:r>
          </a:p>
          <a:p>
            <a:endParaRPr lang="en-US" sz="2500" dirty="0">
              <a:latin typeface="+mj-lt"/>
            </a:endParaRPr>
          </a:p>
        </p:txBody>
      </p:sp>
    </p:spTree>
    <p:extLst>
      <p:ext uri="{BB962C8B-B14F-4D97-AF65-F5344CB8AC3E}">
        <p14:creationId xmlns:p14="http://schemas.microsoft.com/office/powerpoint/2010/main" val="982536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C1173-EEF6-46BC-88AC-27733C3E2469}"/>
              </a:ext>
            </a:extLst>
          </p:cNvPr>
          <p:cNvSpPr>
            <a:spLocks noGrp="1"/>
          </p:cNvSpPr>
          <p:nvPr>
            <p:ph type="title"/>
          </p:nvPr>
        </p:nvSpPr>
        <p:spPr>
          <a:xfrm>
            <a:off x="800100" y="76200"/>
            <a:ext cx="10515600" cy="1325563"/>
          </a:xfrm>
        </p:spPr>
        <p:txBody>
          <a:bodyPr/>
          <a:lstStyle/>
          <a:p>
            <a:r>
              <a:rPr lang="en-US" dirty="0"/>
              <a:t>                        14 April 1865</a:t>
            </a:r>
          </a:p>
        </p:txBody>
      </p:sp>
      <p:sp>
        <p:nvSpPr>
          <p:cNvPr id="3" name="Content Placeholder 2">
            <a:extLst>
              <a:ext uri="{FF2B5EF4-FFF2-40B4-BE49-F238E27FC236}">
                <a16:creationId xmlns:a16="http://schemas.microsoft.com/office/drawing/2014/main" id="{11E438B0-F314-4FF8-AEE6-D5202FB2EB85}"/>
              </a:ext>
            </a:extLst>
          </p:cNvPr>
          <p:cNvSpPr>
            <a:spLocks noGrp="1"/>
          </p:cNvSpPr>
          <p:nvPr>
            <p:ph idx="1"/>
          </p:nvPr>
        </p:nvSpPr>
        <p:spPr>
          <a:xfrm>
            <a:off x="800100" y="1622425"/>
            <a:ext cx="10515600" cy="4351338"/>
          </a:xfrm>
        </p:spPr>
        <p:txBody>
          <a:bodyPr>
            <a:normAutofit/>
          </a:bodyPr>
          <a:lstStyle/>
          <a:p>
            <a:r>
              <a:rPr lang="en-US" dirty="0">
                <a:latin typeface="+mj-lt"/>
              </a:rPr>
              <a:t>The last message Pres Lincoln read regarding the Civil War was one sent to him by Gen Ord. It was received by Lincoln in the Presidential Box at Ford’s Theater shortly after 10pm. </a:t>
            </a:r>
          </a:p>
          <a:p>
            <a:r>
              <a:rPr lang="en-US" dirty="0">
                <a:latin typeface="+mj-lt"/>
              </a:rPr>
              <a:t>At about 10:30pm Lincoln is assassinated by John Wilkes Booth.</a:t>
            </a:r>
          </a:p>
          <a:p>
            <a:r>
              <a:rPr lang="en-US" dirty="0">
                <a:latin typeface="+mj-lt"/>
              </a:rPr>
              <a:t>Early next morning Gen Ord receives a telegram alerting him to the President’s assassination.</a:t>
            </a:r>
          </a:p>
          <a:p>
            <a:r>
              <a:rPr lang="en-US" dirty="0">
                <a:latin typeface="+mj-lt"/>
              </a:rPr>
              <a:t>Grant orders Ord to arrest a number of Southerners. Ord questions this order. Grant later withdraws this order. It is Ord’s belief the assassination was done by an “insane Brutus with but few accomplices”.</a:t>
            </a:r>
          </a:p>
        </p:txBody>
      </p:sp>
    </p:spTree>
    <p:extLst>
      <p:ext uri="{BB962C8B-B14F-4D97-AF65-F5344CB8AC3E}">
        <p14:creationId xmlns:p14="http://schemas.microsoft.com/office/powerpoint/2010/main" val="1487716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57DDA-709A-44A8-AA07-9F5A10893CB0}"/>
              </a:ext>
            </a:extLst>
          </p:cNvPr>
          <p:cNvSpPr>
            <a:spLocks noGrp="1"/>
          </p:cNvSpPr>
          <p:nvPr>
            <p:ph idx="1"/>
          </p:nvPr>
        </p:nvSpPr>
        <p:spPr>
          <a:xfrm>
            <a:off x="863600" y="1473200"/>
            <a:ext cx="10477500" cy="4406900"/>
          </a:xfrm>
        </p:spPr>
        <p:txBody>
          <a:bodyPr>
            <a:normAutofit/>
          </a:bodyPr>
          <a:lstStyle/>
          <a:p>
            <a:r>
              <a:rPr lang="en-US" dirty="0">
                <a:latin typeface="+mj-lt"/>
              </a:rPr>
              <a:t>Lt. James Ord is assigned to recruiting duty in Cumberland, MD where he meets, courts, and marries Rebecca Ruth Cresap. He is a Catholic and she a Protestant.</a:t>
            </a:r>
          </a:p>
          <a:p>
            <a:r>
              <a:rPr lang="en-US" dirty="0">
                <a:latin typeface="+mj-lt"/>
              </a:rPr>
              <a:t>Edward Otho Cresap Ord is their third child. (18 October1818). The name </a:t>
            </a:r>
            <a:r>
              <a:rPr lang="en-US" b="1" dirty="0">
                <a:latin typeface="+mj-lt"/>
              </a:rPr>
              <a:t>Otho</a:t>
            </a:r>
            <a:r>
              <a:rPr lang="en-US" dirty="0">
                <a:latin typeface="+mj-lt"/>
              </a:rPr>
              <a:t> comes from Otho Williams, a lifelong friend of Rebecca’s father Daniel Cresap Jr. Daniel and Otho served together in the Revolutionary War. Daniel names his first son after </a:t>
            </a:r>
            <a:r>
              <a:rPr lang="en-US" dirty="0" err="1">
                <a:latin typeface="+mj-lt"/>
              </a:rPr>
              <a:t>Otho</a:t>
            </a:r>
            <a:r>
              <a:rPr lang="en-US" dirty="0">
                <a:latin typeface="+mj-lt"/>
              </a:rPr>
              <a:t> </a:t>
            </a:r>
            <a:r>
              <a:rPr lang="en-US" dirty="0"/>
              <a:t>– </a:t>
            </a:r>
            <a:r>
              <a:rPr lang="en-US" dirty="0">
                <a:latin typeface="+mj-lt"/>
              </a:rPr>
              <a:t>Edward Otho Cresap </a:t>
            </a:r>
            <a:r>
              <a:rPr lang="en-US" dirty="0"/>
              <a:t>– </a:t>
            </a:r>
            <a:r>
              <a:rPr lang="en-US" dirty="0">
                <a:latin typeface="+mj-lt"/>
              </a:rPr>
              <a:t>Rebecca’s older brother. He dies in 1817. Rebecca names her son after him </a:t>
            </a:r>
            <a:r>
              <a:rPr lang="en-US" dirty="0"/>
              <a:t>– </a:t>
            </a:r>
            <a:r>
              <a:rPr lang="en-US" b="1" u="sng" dirty="0">
                <a:latin typeface="+mj-lt"/>
              </a:rPr>
              <a:t>Edward Otho Cresap Ord</a:t>
            </a:r>
            <a:r>
              <a:rPr lang="en-US" dirty="0">
                <a:latin typeface="+mj-lt"/>
              </a:rPr>
              <a:t>.</a:t>
            </a:r>
            <a:endParaRPr lang="en-US" dirty="0">
              <a:highlight>
                <a:srgbClr val="FFFF00"/>
              </a:highlight>
              <a:latin typeface="+mj-lt"/>
            </a:endParaRPr>
          </a:p>
          <a:p>
            <a:pPr marL="0" indent="0">
              <a:buNone/>
            </a:pPr>
            <a:endParaRPr lang="en-US" dirty="0">
              <a:latin typeface="+mj-lt"/>
            </a:endParaRPr>
          </a:p>
        </p:txBody>
      </p:sp>
    </p:spTree>
    <p:extLst>
      <p:ext uri="{BB962C8B-B14F-4D97-AF65-F5344CB8AC3E}">
        <p14:creationId xmlns:p14="http://schemas.microsoft.com/office/powerpoint/2010/main" val="2053070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0BED0A-4D0B-4D6D-A3B1-DCCFBC2F55A9}"/>
              </a:ext>
            </a:extLst>
          </p:cNvPr>
          <p:cNvSpPr>
            <a:spLocks noGrp="1"/>
          </p:cNvSpPr>
          <p:nvPr>
            <p:ph idx="1"/>
          </p:nvPr>
        </p:nvSpPr>
        <p:spPr>
          <a:xfrm>
            <a:off x="825500" y="806777"/>
            <a:ext cx="10452100" cy="5835324"/>
          </a:xfrm>
        </p:spPr>
        <p:txBody>
          <a:bodyPr>
            <a:normAutofit/>
          </a:bodyPr>
          <a:lstStyle/>
          <a:p>
            <a:r>
              <a:rPr lang="en-US" dirty="0">
                <a:latin typeface="+mj-lt"/>
              </a:rPr>
              <a:t>1865-66 – Commanded Department of the Ohio – In August of 1866 he is promoted to Brigadier General in the regular Army and a breveted Major General. 1 Sept. Mustered out of Volunteer Service </a:t>
            </a:r>
          </a:p>
          <a:p>
            <a:r>
              <a:rPr lang="en-US" dirty="0">
                <a:latin typeface="+mj-lt"/>
              </a:rPr>
              <a:t>1866-67 – Commanded Department of the Arkansas – deals with Reconstruction and other issues</a:t>
            </a:r>
          </a:p>
          <a:p>
            <a:r>
              <a:rPr lang="en-US" dirty="0">
                <a:latin typeface="+mj-lt"/>
              </a:rPr>
              <a:t>1867-68 – Commanded: Fourth Military District (Arkansas and Mississippi) </a:t>
            </a:r>
          </a:p>
          <a:p>
            <a:r>
              <a:rPr lang="en-US" dirty="0">
                <a:latin typeface="+mj-lt"/>
              </a:rPr>
              <a:t>1868-71 – Commanded: Department of California – finds SF full of “smallpox and mud”. His forces pursue Apache Indians in Arizona.</a:t>
            </a:r>
          </a:p>
          <a:p>
            <a:r>
              <a:rPr lang="en-US" dirty="0">
                <a:latin typeface="+mj-lt"/>
              </a:rPr>
              <a:t>1871-75 – Commanded: Department of the Platte (Nebraska) – security of the Union Pacific Railroad and settlers becomes a primary concern for him. Also deals with grasshoppers who ravaged the territory. Provided aid to those who were its victims.</a:t>
            </a:r>
          </a:p>
          <a:p>
            <a:endParaRPr lang="en-US" sz="2400" dirty="0">
              <a:latin typeface="+mj-lt"/>
            </a:endParaRPr>
          </a:p>
        </p:txBody>
      </p:sp>
    </p:spTree>
    <p:extLst>
      <p:ext uri="{BB962C8B-B14F-4D97-AF65-F5344CB8AC3E}">
        <p14:creationId xmlns:p14="http://schemas.microsoft.com/office/powerpoint/2010/main" val="1503132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96957-8FAB-4579-A091-FF79EC7F10A3}"/>
              </a:ext>
            </a:extLst>
          </p:cNvPr>
          <p:cNvSpPr>
            <a:spLocks noGrp="1"/>
          </p:cNvSpPr>
          <p:nvPr>
            <p:ph idx="1"/>
          </p:nvPr>
        </p:nvSpPr>
        <p:spPr>
          <a:xfrm>
            <a:off x="800100" y="609600"/>
            <a:ext cx="10934700" cy="5719763"/>
          </a:xfrm>
        </p:spPr>
        <p:txBody>
          <a:bodyPr>
            <a:normAutofit fontScale="92500" lnSpcReduction="20000"/>
          </a:bodyPr>
          <a:lstStyle/>
          <a:p>
            <a:r>
              <a:rPr lang="en-US" dirty="0">
                <a:latin typeface="+mj-lt"/>
              </a:rPr>
              <a:t>In January 1872, Ord was a member of the Bison hunting excursion with the Grand Duke Alexei Alexandrovich of Russia on the plains of southwest Nebraska with American celebrities of the day.</a:t>
            </a:r>
          </a:p>
          <a:p>
            <a:pPr indent="0">
              <a:buNone/>
            </a:pPr>
            <a:r>
              <a:rPr lang="en-US" dirty="0">
                <a:latin typeface="+mj-lt"/>
              </a:rPr>
              <a:t>They included Philip Sheridan (second in command of the United States Army), Lt. Col. George Armstrong Custer, Buffalo Bill Cody, Wild Bill Hickock, and Texas Jack Omohundro (American frontier scout, actor, and cowboy).</a:t>
            </a:r>
          </a:p>
          <a:p>
            <a:r>
              <a:rPr lang="en-US" dirty="0">
                <a:latin typeface="+mj-lt"/>
              </a:rPr>
              <a:t>1875-80 Commanded: Department of Texas – deals with cross border raids by revolutionaries, bandits, cattle rustlers</a:t>
            </a:r>
          </a:p>
          <a:p>
            <a:r>
              <a:rPr lang="en-US" dirty="0">
                <a:latin typeface="+mj-lt"/>
              </a:rPr>
              <a:t>Eldest daughter Roberta marries Mexican General Geronimo Trevino on 20 July 1880 in San Antonio</a:t>
            </a:r>
          </a:p>
          <a:p>
            <a:r>
              <a:rPr lang="en-US" dirty="0">
                <a:latin typeface="+mj-lt"/>
              </a:rPr>
              <a:t>1881, Jan. 28  placed on the retired list as Major General, US Army</a:t>
            </a:r>
          </a:p>
          <a:p>
            <a:r>
              <a:rPr lang="en-US" dirty="0">
                <a:latin typeface="+mj-lt"/>
              </a:rPr>
              <a:t>At this time, General Sherman wrote of him, “He has had all the hard knocks of service, and never was on soft or fancy duty.”</a:t>
            </a:r>
            <a:endParaRPr lang="en-US" dirty="0"/>
          </a:p>
          <a:p>
            <a:r>
              <a:rPr lang="en-US" dirty="0">
                <a:latin typeface="+mj-lt"/>
              </a:rPr>
              <a:t>Becomes an agent for the Southern Pacific Railroad and Standard Oil in Mexico</a:t>
            </a:r>
          </a:p>
          <a:p>
            <a:endParaRPr lang="en-US" dirty="0"/>
          </a:p>
        </p:txBody>
      </p:sp>
    </p:spTree>
    <p:extLst>
      <p:ext uri="{BB962C8B-B14F-4D97-AF65-F5344CB8AC3E}">
        <p14:creationId xmlns:p14="http://schemas.microsoft.com/office/powerpoint/2010/main" val="538268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912E4-6FAD-4D1F-AEB8-E645A8168C4E}"/>
              </a:ext>
            </a:extLst>
          </p:cNvPr>
          <p:cNvSpPr>
            <a:spLocks noGrp="1"/>
          </p:cNvSpPr>
          <p:nvPr>
            <p:ph idx="1"/>
          </p:nvPr>
        </p:nvSpPr>
        <p:spPr>
          <a:xfrm>
            <a:off x="800100" y="538480"/>
            <a:ext cx="10515600" cy="5638483"/>
          </a:xfrm>
        </p:spPr>
        <p:txBody>
          <a:bodyPr>
            <a:normAutofit/>
          </a:bodyPr>
          <a:lstStyle/>
          <a:p>
            <a:r>
              <a:rPr lang="en-US" dirty="0">
                <a:latin typeface="+mj-lt"/>
              </a:rPr>
              <a:t>Later in 1881, Ord was hired by his former commander, U.S. Grant, president of the Mexican Southern Railroad, owned by Jay Gould, as a civil engineer to build a railroad line from Texas to Mexico City.</a:t>
            </a:r>
          </a:p>
          <a:p>
            <a:r>
              <a:rPr lang="en-US" dirty="0">
                <a:latin typeface="+mj-lt"/>
              </a:rPr>
              <a:t>In July 1883, unhappy with his pay, he boards a steamer in Vera Cruz to return to New York City. </a:t>
            </a:r>
          </a:p>
          <a:p>
            <a:r>
              <a:rPr lang="en-US" dirty="0">
                <a:latin typeface="+mj-lt"/>
              </a:rPr>
              <a:t>Contracts Yellow Fever en route to Havana. Dies ashore in Havana on 22 July 1883.</a:t>
            </a:r>
          </a:p>
          <a:p>
            <a:r>
              <a:rPr lang="en-US" dirty="0">
                <a:latin typeface="+mj-lt"/>
              </a:rPr>
              <a:t>Out west in Fort Missoula, MT, General Sherman is notified. He wrote “As his intimate associate since boyhood, the General here bears testimony of him that a more unselfish, manly and patriotic person never lived.”</a:t>
            </a:r>
          </a:p>
          <a:p>
            <a:r>
              <a:rPr lang="en-US" dirty="0">
                <a:latin typeface="+mj-lt"/>
              </a:rPr>
              <a:t>Gen Ord is first buried at Oak Hill Cemetery in D.C. and in 1900 moved to Arlington National Cemetery where he lies today.</a:t>
            </a:r>
          </a:p>
          <a:p>
            <a:endParaRPr lang="en-US" dirty="0"/>
          </a:p>
        </p:txBody>
      </p:sp>
    </p:spTree>
    <p:extLst>
      <p:ext uri="{BB962C8B-B14F-4D97-AF65-F5344CB8AC3E}">
        <p14:creationId xmlns:p14="http://schemas.microsoft.com/office/powerpoint/2010/main" val="2651860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51DF6-F712-4DC8-AEFB-AA6EDCA8F2B5}"/>
              </a:ext>
            </a:extLst>
          </p:cNvPr>
          <p:cNvSpPr>
            <a:spLocks noGrp="1"/>
          </p:cNvSpPr>
          <p:nvPr>
            <p:ph idx="1"/>
          </p:nvPr>
        </p:nvSpPr>
        <p:spPr>
          <a:xfrm>
            <a:off x="800100" y="1318018"/>
            <a:ext cx="10490200" cy="4638282"/>
          </a:xfrm>
        </p:spPr>
        <p:txBody>
          <a:bodyPr>
            <a:normAutofit/>
          </a:bodyPr>
          <a:lstStyle/>
          <a:p>
            <a:r>
              <a:rPr lang="en-US" dirty="0">
                <a:latin typeface="+mj-lt"/>
              </a:rPr>
              <a:t>Mrs. E.O.C. Ord who died in 1894, is buried in a quiet corner of San Antonio's National Cemetery. She was a gentlewoman by all accounts, lovely, gracious and a crack horsewoman.</a:t>
            </a:r>
          </a:p>
          <a:p>
            <a:r>
              <a:rPr lang="en-US" dirty="0">
                <a:latin typeface="+mj-lt"/>
              </a:rPr>
              <a:t>Proof of her gentility might be that she held her composure until the very end of one of the most brutal tongue lashings on record – delivered by the wife of President Abraham Lincoln.</a:t>
            </a:r>
          </a:p>
        </p:txBody>
      </p:sp>
    </p:spTree>
    <p:extLst>
      <p:ext uri="{BB962C8B-B14F-4D97-AF65-F5344CB8AC3E}">
        <p14:creationId xmlns:p14="http://schemas.microsoft.com/office/powerpoint/2010/main" val="3494887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569AC05-A57F-4E76-B009-3C903DB0B8E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2193" y="1728869"/>
            <a:ext cx="5932976" cy="4846211"/>
          </a:xfrm>
        </p:spPr>
      </p:pic>
      <p:sp>
        <p:nvSpPr>
          <p:cNvPr id="9" name="Oval 8">
            <a:extLst>
              <a:ext uri="{FF2B5EF4-FFF2-40B4-BE49-F238E27FC236}">
                <a16:creationId xmlns:a16="http://schemas.microsoft.com/office/drawing/2014/main" id="{4F60706D-EACE-44D2-8459-07D823FD112C}"/>
              </a:ext>
            </a:extLst>
          </p:cNvPr>
          <p:cNvSpPr/>
          <p:nvPr/>
        </p:nvSpPr>
        <p:spPr>
          <a:xfrm>
            <a:off x="3334410" y="3218063"/>
            <a:ext cx="612742" cy="572294"/>
          </a:xfrm>
          <a:prstGeom prst="ellipse">
            <a:avLst/>
          </a:prstGeom>
          <a:noFill/>
          <a:ln w="254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id="{AF616826-A43C-4BDB-AEDA-294A06A9E915}"/>
              </a:ext>
            </a:extLst>
          </p:cNvPr>
          <p:cNvSpPr txBox="1"/>
          <p:nvPr/>
        </p:nvSpPr>
        <p:spPr>
          <a:xfrm>
            <a:off x="716962" y="597876"/>
            <a:ext cx="5023438" cy="1015663"/>
          </a:xfrm>
          <a:prstGeom prst="rect">
            <a:avLst/>
          </a:prstGeom>
          <a:noFill/>
        </p:spPr>
        <p:txBody>
          <a:bodyPr wrap="square" rtlCol="0">
            <a:spAutoFit/>
          </a:bodyPr>
          <a:lstStyle/>
          <a:p>
            <a:pPr algn="ctr"/>
            <a:r>
              <a:rPr lang="en-US" sz="2000" dirty="0">
                <a:latin typeface="+mj-lt"/>
              </a:rPr>
              <a:t>Maj. Gen. E.O.C. Ord and staff on the South Portico of the White House of the Confederacy in 1865, Library of Congress</a:t>
            </a:r>
          </a:p>
        </p:txBody>
      </p:sp>
      <p:pic>
        <p:nvPicPr>
          <p:cNvPr id="2" name="Picture 1">
            <a:extLst>
              <a:ext uri="{FF2B5EF4-FFF2-40B4-BE49-F238E27FC236}">
                <a16:creationId xmlns:a16="http://schemas.microsoft.com/office/drawing/2014/main" id="{3881D7DD-4BC6-4ACF-A2E1-9B90230E2D7B}"/>
              </a:ext>
            </a:extLst>
          </p:cNvPr>
          <p:cNvPicPr>
            <a:picLocks noChangeAspect="1"/>
          </p:cNvPicPr>
          <p:nvPr/>
        </p:nvPicPr>
        <p:blipFill>
          <a:blip r:embed="rId3"/>
          <a:stretch>
            <a:fillRect/>
          </a:stretch>
        </p:blipFill>
        <p:spPr>
          <a:xfrm>
            <a:off x="6507483" y="1728869"/>
            <a:ext cx="5345634" cy="4846211"/>
          </a:xfrm>
          <a:prstGeom prst="rect">
            <a:avLst/>
          </a:prstGeom>
        </p:spPr>
      </p:pic>
      <p:pic>
        <p:nvPicPr>
          <p:cNvPr id="4" name="Picture 3">
            <a:extLst>
              <a:ext uri="{FF2B5EF4-FFF2-40B4-BE49-F238E27FC236}">
                <a16:creationId xmlns:a16="http://schemas.microsoft.com/office/drawing/2014/main" id="{80DE8082-91EA-4BB0-BE81-CD82C4127FE6}"/>
              </a:ext>
            </a:extLst>
          </p:cNvPr>
          <p:cNvPicPr>
            <a:picLocks noChangeAspect="1"/>
          </p:cNvPicPr>
          <p:nvPr/>
        </p:nvPicPr>
        <p:blipFill>
          <a:blip r:embed="rId4"/>
          <a:stretch>
            <a:fillRect/>
          </a:stretch>
        </p:blipFill>
        <p:spPr>
          <a:xfrm>
            <a:off x="9539486" y="3028670"/>
            <a:ext cx="640135" cy="597460"/>
          </a:xfrm>
          <a:prstGeom prst="rect">
            <a:avLst/>
          </a:prstGeom>
        </p:spPr>
      </p:pic>
      <p:sp>
        <p:nvSpPr>
          <p:cNvPr id="7" name="TextBox 6">
            <a:extLst>
              <a:ext uri="{FF2B5EF4-FFF2-40B4-BE49-F238E27FC236}">
                <a16:creationId xmlns:a16="http://schemas.microsoft.com/office/drawing/2014/main" id="{43773A94-AE7E-414A-95AB-596593DBA293}"/>
              </a:ext>
            </a:extLst>
          </p:cNvPr>
          <p:cNvSpPr txBox="1"/>
          <p:nvPr/>
        </p:nvSpPr>
        <p:spPr>
          <a:xfrm>
            <a:off x="7945389" y="905652"/>
            <a:ext cx="2469823" cy="400110"/>
          </a:xfrm>
          <a:prstGeom prst="rect">
            <a:avLst/>
          </a:prstGeom>
          <a:noFill/>
        </p:spPr>
        <p:txBody>
          <a:bodyPr wrap="square" rtlCol="0">
            <a:spAutoFit/>
          </a:bodyPr>
          <a:lstStyle/>
          <a:p>
            <a:r>
              <a:rPr lang="en-US" sz="2000" dirty="0">
                <a:latin typeface="+mj-lt"/>
              </a:rPr>
              <a:t>MG Ord and Staff</a:t>
            </a:r>
          </a:p>
        </p:txBody>
      </p:sp>
    </p:spTree>
    <p:extLst>
      <p:ext uri="{BB962C8B-B14F-4D97-AF65-F5344CB8AC3E}">
        <p14:creationId xmlns:p14="http://schemas.microsoft.com/office/powerpoint/2010/main" val="2366622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BB53FA-9CA2-479E-AA78-BBEBAEBC96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27372" y="243987"/>
            <a:ext cx="4514338" cy="5561814"/>
          </a:xfrm>
        </p:spPr>
      </p:pic>
      <p:sp>
        <p:nvSpPr>
          <p:cNvPr id="9" name="TextBox 8">
            <a:extLst>
              <a:ext uri="{FF2B5EF4-FFF2-40B4-BE49-F238E27FC236}">
                <a16:creationId xmlns:a16="http://schemas.microsoft.com/office/drawing/2014/main" id="{6864FFCC-75F6-493A-8BBD-1EC095963E17}"/>
              </a:ext>
            </a:extLst>
          </p:cNvPr>
          <p:cNvSpPr txBox="1"/>
          <p:nvPr/>
        </p:nvSpPr>
        <p:spPr>
          <a:xfrm>
            <a:off x="309139" y="5936207"/>
            <a:ext cx="5224507" cy="707886"/>
          </a:xfrm>
          <a:prstGeom prst="rect">
            <a:avLst/>
          </a:prstGeom>
          <a:noFill/>
        </p:spPr>
        <p:txBody>
          <a:bodyPr wrap="none" rtlCol="0">
            <a:spAutoFit/>
          </a:bodyPr>
          <a:lstStyle/>
          <a:p>
            <a:pPr algn="ctr"/>
            <a:r>
              <a:rPr lang="en-US" sz="2000" dirty="0">
                <a:latin typeface="+mj-lt"/>
              </a:rPr>
              <a:t>Ord at Confederate White House, Richmond, VA </a:t>
            </a:r>
          </a:p>
          <a:p>
            <a:pPr algn="ctr"/>
            <a:r>
              <a:rPr lang="en-US" sz="2000" dirty="0">
                <a:latin typeface="+mj-lt"/>
              </a:rPr>
              <a:t>April 1865 − Note the table</a:t>
            </a:r>
          </a:p>
        </p:txBody>
      </p:sp>
      <p:sp>
        <p:nvSpPr>
          <p:cNvPr id="10" name="TextBox 9">
            <a:extLst>
              <a:ext uri="{FF2B5EF4-FFF2-40B4-BE49-F238E27FC236}">
                <a16:creationId xmlns:a16="http://schemas.microsoft.com/office/drawing/2014/main" id="{9AC11671-EB9A-4C56-9F52-A10763A12C70}"/>
              </a:ext>
            </a:extLst>
          </p:cNvPr>
          <p:cNvSpPr txBox="1"/>
          <p:nvPr/>
        </p:nvSpPr>
        <p:spPr>
          <a:xfrm>
            <a:off x="8414152" y="5936207"/>
            <a:ext cx="1060932" cy="400110"/>
          </a:xfrm>
          <a:prstGeom prst="rect">
            <a:avLst/>
          </a:prstGeom>
          <a:noFill/>
        </p:spPr>
        <p:txBody>
          <a:bodyPr wrap="none" rtlCol="0">
            <a:spAutoFit/>
          </a:bodyPr>
          <a:lstStyle/>
          <a:p>
            <a:r>
              <a:rPr lang="en-US" sz="2000" dirty="0">
                <a:latin typeface="+mj-lt"/>
              </a:rPr>
              <a:t>MG Ord</a:t>
            </a:r>
          </a:p>
        </p:txBody>
      </p:sp>
      <p:sp>
        <p:nvSpPr>
          <p:cNvPr id="14" name="Oval 13">
            <a:extLst>
              <a:ext uri="{FF2B5EF4-FFF2-40B4-BE49-F238E27FC236}">
                <a16:creationId xmlns:a16="http://schemas.microsoft.com/office/drawing/2014/main" id="{A456D9CC-3014-47AA-A3E8-11432E445A16}"/>
              </a:ext>
            </a:extLst>
          </p:cNvPr>
          <p:cNvSpPr/>
          <p:nvPr/>
        </p:nvSpPr>
        <p:spPr>
          <a:xfrm>
            <a:off x="9174480" y="2783840"/>
            <a:ext cx="558800" cy="645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0000DB-1D43-4B2C-BD32-3BA74110F765}"/>
              </a:ext>
            </a:extLst>
          </p:cNvPr>
          <p:cNvPicPr>
            <a:picLocks noChangeAspect="1"/>
          </p:cNvPicPr>
          <p:nvPr/>
        </p:nvPicPr>
        <p:blipFill>
          <a:blip r:embed="rId3"/>
          <a:stretch>
            <a:fillRect/>
          </a:stretch>
        </p:blipFill>
        <p:spPr>
          <a:xfrm>
            <a:off x="6913547" y="243987"/>
            <a:ext cx="3974553" cy="5561814"/>
          </a:xfrm>
          <a:prstGeom prst="rect">
            <a:avLst/>
          </a:prstGeom>
        </p:spPr>
      </p:pic>
    </p:spTree>
    <p:extLst>
      <p:ext uri="{BB962C8B-B14F-4D97-AF65-F5344CB8AC3E}">
        <p14:creationId xmlns:p14="http://schemas.microsoft.com/office/powerpoint/2010/main" val="3597165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FC1A-257B-433B-900F-32660E7473F2}"/>
              </a:ext>
            </a:extLst>
          </p:cNvPr>
          <p:cNvSpPr>
            <a:spLocks noGrp="1"/>
          </p:cNvSpPr>
          <p:nvPr>
            <p:ph type="title"/>
          </p:nvPr>
        </p:nvSpPr>
        <p:spPr>
          <a:xfrm>
            <a:off x="838200" y="252004"/>
            <a:ext cx="10515600" cy="1325563"/>
          </a:xfrm>
        </p:spPr>
        <p:txBody>
          <a:bodyPr>
            <a:normAutofit/>
          </a:bodyPr>
          <a:lstStyle/>
          <a:p>
            <a:pPr algn="ctr"/>
            <a:r>
              <a:rPr lang="en-US" sz="3200" dirty="0">
                <a:latin typeface="Times New Roman" panose="02020603050405020304" pitchFamily="18" charset="0"/>
                <a:cs typeface="Times New Roman" panose="02020603050405020304" pitchFamily="18" charset="0"/>
              </a:rPr>
              <a:t>EOC Ord Photos − Mary and daughter Roberta at Confederate White House, Richmond, VA April 1865</a:t>
            </a:r>
          </a:p>
        </p:txBody>
      </p:sp>
      <p:pic>
        <p:nvPicPr>
          <p:cNvPr id="6" name="Content Placeholder 5">
            <a:extLst>
              <a:ext uri="{FF2B5EF4-FFF2-40B4-BE49-F238E27FC236}">
                <a16:creationId xmlns:a16="http://schemas.microsoft.com/office/drawing/2014/main" id="{8A295DBD-B17E-485F-AEBB-81CCC592CAE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53455"/>
            <a:ext cx="5602782" cy="4047724"/>
          </a:xfrm>
        </p:spPr>
      </p:pic>
      <p:pic>
        <p:nvPicPr>
          <p:cNvPr id="10" name="Content Placeholder 9">
            <a:extLst>
              <a:ext uri="{FF2B5EF4-FFF2-40B4-BE49-F238E27FC236}">
                <a16:creationId xmlns:a16="http://schemas.microsoft.com/office/drawing/2014/main" id="{A5B94115-C898-4956-A93A-2C3CDE61D957}"/>
              </a:ext>
            </a:extLst>
          </p:cNvPr>
          <p:cNvPicPr>
            <a:picLocks noGrp="1" noChangeAspect="1"/>
          </p:cNvPicPr>
          <p:nvPr>
            <p:ph sz="half" idx="2"/>
          </p:nvPr>
        </p:nvPicPr>
        <p:blipFill>
          <a:blip r:embed="rId3"/>
          <a:stretch>
            <a:fillRect/>
          </a:stretch>
        </p:blipFill>
        <p:spPr>
          <a:xfrm>
            <a:off x="7077029" y="1853455"/>
            <a:ext cx="3535354" cy="4047724"/>
          </a:xfrm>
          <a:prstGeom prst="rect">
            <a:avLst/>
          </a:prstGeom>
        </p:spPr>
      </p:pic>
      <p:sp>
        <p:nvSpPr>
          <p:cNvPr id="3" name="TextBox 2">
            <a:extLst>
              <a:ext uri="{FF2B5EF4-FFF2-40B4-BE49-F238E27FC236}">
                <a16:creationId xmlns:a16="http://schemas.microsoft.com/office/drawing/2014/main" id="{5310A816-F594-4101-8AE3-61F087A40841}"/>
              </a:ext>
            </a:extLst>
          </p:cNvPr>
          <p:cNvSpPr txBox="1"/>
          <p:nvPr/>
        </p:nvSpPr>
        <p:spPr>
          <a:xfrm>
            <a:off x="2950590" y="5982975"/>
            <a:ext cx="1636060" cy="400110"/>
          </a:xfrm>
          <a:prstGeom prst="rect">
            <a:avLst/>
          </a:prstGeom>
          <a:noFill/>
        </p:spPr>
        <p:txBody>
          <a:bodyPr wrap="none" rtlCol="0">
            <a:spAutoFit/>
          </a:bodyPr>
          <a:lstStyle/>
          <a:p>
            <a:r>
              <a:rPr lang="en-US" sz="2000" dirty="0">
                <a:latin typeface="+mj-lt"/>
              </a:rPr>
              <a:t>Note the table</a:t>
            </a:r>
          </a:p>
        </p:txBody>
      </p:sp>
    </p:spTree>
    <p:extLst>
      <p:ext uri="{BB962C8B-B14F-4D97-AF65-F5344CB8AC3E}">
        <p14:creationId xmlns:p14="http://schemas.microsoft.com/office/powerpoint/2010/main" val="640958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D148B-91EF-425D-A818-ACE0E8B359F3}"/>
              </a:ext>
            </a:extLst>
          </p:cNvPr>
          <p:cNvSpPr>
            <a:spLocks noGrp="1"/>
          </p:cNvSpPr>
          <p:nvPr>
            <p:ph type="title"/>
          </p:nvPr>
        </p:nvSpPr>
        <p:spPr>
          <a:xfrm>
            <a:off x="800100" y="225425"/>
            <a:ext cx="10515600" cy="1020615"/>
          </a:xfrm>
        </p:spPr>
        <p:txBody>
          <a:bodyPr/>
          <a:lstStyle/>
          <a:p>
            <a:r>
              <a:rPr lang="en-US" dirty="0"/>
              <a:t>             E.O.C. Ord at Vicksburg, MS</a:t>
            </a:r>
          </a:p>
        </p:txBody>
      </p:sp>
      <p:pic>
        <p:nvPicPr>
          <p:cNvPr id="8" name="Content Placeholder 7">
            <a:extLst>
              <a:ext uri="{FF2B5EF4-FFF2-40B4-BE49-F238E27FC236}">
                <a16:creationId xmlns:a16="http://schemas.microsoft.com/office/drawing/2014/main" id="{793EA5A6-9782-41F1-8332-743F8E5C58E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16016" y="1417143"/>
            <a:ext cx="3004776" cy="5064229"/>
          </a:xfrm>
        </p:spPr>
      </p:pic>
      <p:pic>
        <p:nvPicPr>
          <p:cNvPr id="10" name="Content Placeholder 9">
            <a:extLst>
              <a:ext uri="{FF2B5EF4-FFF2-40B4-BE49-F238E27FC236}">
                <a16:creationId xmlns:a16="http://schemas.microsoft.com/office/drawing/2014/main" id="{0DCE6DCF-1946-4FC9-A573-36EAC9A4477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271210" y="1500485"/>
            <a:ext cx="3320591" cy="4980887"/>
          </a:xfrm>
        </p:spPr>
      </p:pic>
    </p:spTree>
    <p:extLst>
      <p:ext uri="{BB962C8B-B14F-4D97-AF65-F5344CB8AC3E}">
        <p14:creationId xmlns:p14="http://schemas.microsoft.com/office/powerpoint/2010/main" val="207424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EDDEA3-CC5B-410E-BE31-278CE2CB7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18" y="433633"/>
            <a:ext cx="9295198" cy="6156560"/>
          </a:xfrm>
          <a:prstGeom prst="rect">
            <a:avLst/>
          </a:prstGeom>
        </p:spPr>
      </p:pic>
      <p:sp>
        <p:nvSpPr>
          <p:cNvPr id="6" name="TextBox 5">
            <a:extLst>
              <a:ext uri="{FF2B5EF4-FFF2-40B4-BE49-F238E27FC236}">
                <a16:creationId xmlns:a16="http://schemas.microsoft.com/office/drawing/2014/main" id="{F10A5D46-8A6F-42DE-8550-7DF5109EAF7A}"/>
              </a:ext>
            </a:extLst>
          </p:cNvPr>
          <p:cNvSpPr txBox="1"/>
          <p:nvPr/>
        </p:nvSpPr>
        <p:spPr>
          <a:xfrm>
            <a:off x="9810750" y="1414463"/>
            <a:ext cx="2129309" cy="1631216"/>
          </a:xfrm>
          <a:prstGeom prst="rect">
            <a:avLst/>
          </a:prstGeom>
          <a:noFill/>
        </p:spPr>
        <p:txBody>
          <a:bodyPr wrap="none" rtlCol="0">
            <a:spAutoFit/>
          </a:bodyPr>
          <a:lstStyle/>
          <a:p>
            <a:r>
              <a:rPr lang="en-US" sz="2000" dirty="0">
                <a:latin typeface="+mj-lt"/>
              </a:rPr>
              <a:t>Sarah and me</a:t>
            </a:r>
          </a:p>
          <a:p>
            <a:r>
              <a:rPr lang="en-US" sz="2000" dirty="0">
                <a:latin typeface="+mj-lt"/>
              </a:rPr>
              <a:t>at Ord gravesite</a:t>
            </a:r>
          </a:p>
          <a:p>
            <a:r>
              <a:rPr lang="en-US" sz="2000" dirty="0">
                <a:latin typeface="+mj-lt"/>
              </a:rPr>
              <a:t>Arlington National </a:t>
            </a:r>
          </a:p>
          <a:p>
            <a:r>
              <a:rPr lang="en-US" sz="2000" dirty="0">
                <a:latin typeface="+mj-lt"/>
              </a:rPr>
              <a:t>Cemetery</a:t>
            </a:r>
          </a:p>
          <a:p>
            <a:r>
              <a:rPr lang="en-US" sz="2000" dirty="0">
                <a:latin typeface="+mj-lt"/>
              </a:rPr>
              <a:t>April 2014</a:t>
            </a:r>
          </a:p>
        </p:txBody>
      </p:sp>
    </p:spTree>
    <p:extLst>
      <p:ext uri="{BB962C8B-B14F-4D97-AF65-F5344CB8AC3E}">
        <p14:creationId xmlns:p14="http://schemas.microsoft.com/office/powerpoint/2010/main" val="2169591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92A98-3211-4AC0-8FD7-7B575DD7F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153" y="311743"/>
            <a:ext cx="9412893" cy="6234514"/>
          </a:xfrm>
          <a:prstGeom prst="rect">
            <a:avLst/>
          </a:prstGeom>
        </p:spPr>
      </p:pic>
    </p:spTree>
    <p:extLst>
      <p:ext uri="{BB962C8B-B14F-4D97-AF65-F5344CB8AC3E}">
        <p14:creationId xmlns:p14="http://schemas.microsoft.com/office/powerpoint/2010/main" val="127622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2FDC-C307-43C4-9FF1-DA255E8DAF59}"/>
              </a:ext>
            </a:extLst>
          </p:cNvPr>
          <p:cNvSpPr>
            <a:spLocks noGrp="1"/>
          </p:cNvSpPr>
          <p:nvPr>
            <p:ph type="title"/>
          </p:nvPr>
        </p:nvSpPr>
        <p:spPr>
          <a:xfrm>
            <a:off x="907470" y="345531"/>
            <a:ext cx="10515600" cy="615263"/>
          </a:xfrm>
        </p:spPr>
        <p:txBody>
          <a:bodyPr>
            <a:normAutofit fontScale="90000"/>
          </a:bodyPr>
          <a:lstStyle/>
          <a:p>
            <a:pPr algn="ctr"/>
            <a:r>
              <a:rPr lang="en-US" dirty="0"/>
              <a:t>General EOC Ord</a:t>
            </a:r>
          </a:p>
        </p:txBody>
      </p:sp>
      <p:sp>
        <p:nvSpPr>
          <p:cNvPr id="3" name="Content Placeholder 2">
            <a:extLst>
              <a:ext uri="{FF2B5EF4-FFF2-40B4-BE49-F238E27FC236}">
                <a16:creationId xmlns:a16="http://schemas.microsoft.com/office/drawing/2014/main" id="{AC5DFB2E-16AB-4014-B109-3F5AED08042E}"/>
              </a:ext>
            </a:extLst>
          </p:cNvPr>
          <p:cNvSpPr>
            <a:spLocks noGrp="1"/>
          </p:cNvSpPr>
          <p:nvPr>
            <p:ph idx="1"/>
          </p:nvPr>
        </p:nvSpPr>
        <p:spPr>
          <a:xfrm>
            <a:off x="344714" y="2142852"/>
            <a:ext cx="11502572" cy="4136027"/>
          </a:xfrm>
        </p:spPr>
        <p:txBody>
          <a:bodyPr vert="horz" lIns="91440" tIns="45720" rIns="91440" bIns="45720" rtlCol="0">
            <a:normAutofit/>
          </a:bodyPr>
          <a:lstStyle/>
          <a:p>
            <a:r>
              <a:rPr lang="en-US" dirty="0">
                <a:latin typeface="+mj-lt"/>
              </a:rPr>
              <a:t>1818 - Born at Faw’s tavern, Green St, Cumberland, Maryland</a:t>
            </a:r>
          </a:p>
          <a:p>
            <a:r>
              <a:rPr lang="en-US" dirty="0">
                <a:latin typeface="+mj-lt"/>
              </a:rPr>
              <a:t>Family stays in Cumberland until 1819 when they move to D.C. where James Ord becomes a minor gov’t official and later a magistrate.</a:t>
            </a:r>
          </a:p>
          <a:p>
            <a:r>
              <a:rPr lang="en-US" dirty="0">
                <a:latin typeface="+mj-lt"/>
              </a:rPr>
              <a:t>Young EOC is described as having eccentric habits and doing things his own way, lots of energy, eager for adventure and action, aggressive when needed and courageous to the point of foolhardiness. Strong and agile and had a talent for mathematics.</a:t>
            </a:r>
          </a:p>
          <a:p>
            <a:r>
              <a:rPr lang="en-US" dirty="0">
                <a:latin typeface="+mj-lt"/>
              </a:rPr>
              <a:t>He is stirred by the Cresap heritage on the frontier and on the battlefield.</a:t>
            </a:r>
          </a:p>
          <a:p>
            <a:endParaRPr lang="en-US" dirty="0">
              <a:latin typeface="+mj-lt"/>
            </a:endParaRPr>
          </a:p>
          <a:p>
            <a:endParaRPr lang="en-US" dirty="0">
              <a:latin typeface="+mj-lt"/>
            </a:endParaRPr>
          </a:p>
        </p:txBody>
      </p:sp>
    </p:spTree>
    <p:extLst>
      <p:ext uri="{BB962C8B-B14F-4D97-AF65-F5344CB8AC3E}">
        <p14:creationId xmlns:p14="http://schemas.microsoft.com/office/powerpoint/2010/main" val="2294196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46FA0-EDA9-48F4-82F0-D7B0667A1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152" y="437397"/>
            <a:ext cx="9252640" cy="6128372"/>
          </a:xfrm>
          <a:prstGeom prst="rect">
            <a:avLst/>
          </a:prstGeom>
        </p:spPr>
      </p:pic>
    </p:spTree>
    <p:extLst>
      <p:ext uri="{BB962C8B-B14F-4D97-AF65-F5344CB8AC3E}">
        <p14:creationId xmlns:p14="http://schemas.microsoft.com/office/powerpoint/2010/main" val="627370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29BF89-69C8-4EF7-A7C1-C11720707FEB}"/>
              </a:ext>
            </a:extLst>
          </p:cNvPr>
          <p:cNvPicPr>
            <a:picLocks noChangeAspect="1"/>
          </p:cNvPicPr>
          <p:nvPr/>
        </p:nvPicPr>
        <p:blipFill>
          <a:blip r:embed="rId2"/>
          <a:stretch>
            <a:fillRect/>
          </a:stretch>
        </p:blipFill>
        <p:spPr>
          <a:xfrm>
            <a:off x="1000517" y="277645"/>
            <a:ext cx="10111590" cy="6302710"/>
          </a:xfrm>
          <a:prstGeom prst="rect">
            <a:avLst/>
          </a:prstGeom>
        </p:spPr>
      </p:pic>
      <p:sp>
        <p:nvSpPr>
          <p:cNvPr id="8" name="Diamond 7">
            <a:extLst>
              <a:ext uri="{FF2B5EF4-FFF2-40B4-BE49-F238E27FC236}">
                <a16:creationId xmlns:a16="http://schemas.microsoft.com/office/drawing/2014/main" id="{BD858FCD-218D-4AA3-A888-7103DF72AF93}"/>
              </a:ext>
            </a:extLst>
          </p:cNvPr>
          <p:cNvSpPr/>
          <p:nvPr/>
        </p:nvSpPr>
        <p:spPr>
          <a:xfrm>
            <a:off x="4556760" y="2636520"/>
            <a:ext cx="320040" cy="472440"/>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FFFF00"/>
              </a:highlight>
            </a:endParaRPr>
          </a:p>
        </p:txBody>
      </p:sp>
    </p:spTree>
    <p:extLst>
      <p:ext uri="{BB962C8B-B14F-4D97-AF65-F5344CB8AC3E}">
        <p14:creationId xmlns:p14="http://schemas.microsoft.com/office/powerpoint/2010/main" val="3049481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0EE3-97EB-473A-AAC6-35184C341EF7}"/>
              </a:ext>
            </a:extLst>
          </p:cNvPr>
          <p:cNvSpPr>
            <a:spLocks noGrp="1"/>
          </p:cNvSpPr>
          <p:nvPr>
            <p:ph type="title"/>
          </p:nvPr>
        </p:nvSpPr>
        <p:spPr>
          <a:xfrm>
            <a:off x="800100" y="263525"/>
            <a:ext cx="10515600" cy="945201"/>
          </a:xfrm>
        </p:spPr>
        <p:txBody>
          <a:bodyPr/>
          <a:lstStyle/>
          <a:p>
            <a:pPr algn="ctr"/>
            <a:r>
              <a:rPr lang="en-US" dirty="0"/>
              <a:t>Some locations named for EOC Ord</a:t>
            </a:r>
          </a:p>
        </p:txBody>
      </p:sp>
      <p:sp>
        <p:nvSpPr>
          <p:cNvPr id="3" name="Content Placeholder 2">
            <a:extLst>
              <a:ext uri="{FF2B5EF4-FFF2-40B4-BE49-F238E27FC236}">
                <a16:creationId xmlns:a16="http://schemas.microsoft.com/office/drawing/2014/main" id="{C928A116-E1E5-4D43-9750-1728476DC16F}"/>
              </a:ext>
            </a:extLst>
          </p:cNvPr>
          <p:cNvSpPr>
            <a:spLocks noGrp="1"/>
          </p:cNvSpPr>
          <p:nvPr>
            <p:ph idx="1"/>
          </p:nvPr>
        </p:nvSpPr>
        <p:spPr>
          <a:xfrm>
            <a:off x="800100" y="1310326"/>
            <a:ext cx="10515600" cy="5385113"/>
          </a:xfrm>
        </p:spPr>
        <p:txBody>
          <a:bodyPr>
            <a:normAutofit lnSpcReduction="10000"/>
          </a:bodyPr>
          <a:lstStyle/>
          <a:p>
            <a:r>
              <a:rPr lang="en-US" sz="2000" dirty="0">
                <a:latin typeface="+mj-lt"/>
              </a:rPr>
              <a:t>Ord Streets in S.F., Monterey, LA, Highland, Newberry Springs, CA</a:t>
            </a:r>
          </a:p>
          <a:p>
            <a:r>
              <a:rPr lang="en-US" sz="2000" dirty="0">
                <a:latin typeface="+mj-lt"/>
              </a:rPr>
              <a:t>West Ord Way, Anaheim, CA</a:t>
            </a:r>
          </a:p>
          <a:p>
            <a:r>
              <a:rPr lang="en-US" sz="2000" dirty="0">
                <a:latin typeface="+mj-lt"/>
              </a:rPr>
              <a:t>Ord Way, Westminster, CA</a:t>
            </a:r>
          </a:p>
          <a:p>
            <a:r>
              <a:rPr lang="en-US" sz="2000" dirty="0">
                <a:latin typeface="+mj-lt"/>
              </a:rPr>
              <a:t>Ord Mountain Rd, Lucerne Valley, CA</a:t>
            </a:r>
          </a:p>
          <a:p>
            <a:r>
              <a:rPr lang="en-US" sz="2000" dirty="0">
                <a:latin typeface="+mj-lt"/>
              </a:rPr>
              <a:t>Ord View Rd, Apple Valley, CA</a:t>
            </a:r>
          </a:p>
          <a:p>
            <a:r>
              <a:rPr lang="en-US" sz="2000" dirty="0">
                <a:latin typeface="+mj-lt"/>
              </a:rPr>
              <a:t>Ord Mountain, CA</a:t>
            </a:r>
          </a:p>
          <a:p>
            <a:r>
              <a:rPr lang="en-US" sz="2000" dirty="0">
                <a:latin typeface="+mj-lt"/>
              </a:rPr>
              <a:t>Ft. Ord, CA</a:t>
            </a:r>
          </a:p>
          <a:p>
            <a:r>
              <a:rPr lang="en-US" sz="2000" dirty="0">
                <a:latin typeface="+mj-lt"/>
              </a:rPr>
              <a:t>Ord Bend (SPRR station) near Ord Ranch(Colusa County), CA </a:t>
            </a:r>
          </a:p>
          <a:p>
            <a:r>
              <a:rPr lang="en-US" sz="2000" dirty="0">
                <a:latin typeface="+mj-lt"/>
              </a:rPr>
              <a:t>Ord Mountain, TX</a:t>
            </a:r>
          </a:p>
          <a:p>
            <a:r>
              <a:rPr lang="en-US" sz="2000" dirty="0">
                <a:latin typeface="+mj-lt"/>
              </a:rPr>
              <a:t>Ord, NE</a:t>
            </a:r>
          </a:p>
          <a:p>
            <a:r>
              <a:rPr lang="en-US" sz="2000" dirty="0">
                <a:latin typeface="+mj-lt"/>
              </a:rPr>
              <a:t>Mt. Ord, AZ</a:t>
            </a:r>
          </a:p>
          <a:p>
            <a:r>
              <a:rPr lang="en-US" sz="2000" dirty="0">
                <a:latin typeface="+mj-lt"/>
              </a:rPr>
              <a:t>Ord Street, D.C.</a:t>
            </a:r>
          </a:p>
          <a:p>
            <a:r>
              <a:rPr lang="en-US" sz="2000" dirty="0">
                <a:latin typeface="+mj-lt"/>
              </a:rPr>
              <a:t>There is a bust of Ord at Grant's Tomb in New York City depicting him as one of five sentinels</a:t>
            </a:r>
            <a:r>
              <a:rPr lang="en-US" sz="2000" dirty="0"/>
              <a:t> </a:t>
            </a:r>
            <a:r>
              <a:rPr lang="en-US" sz="2000" dirty="0">
                <a:latin typeface="+mj-lt"/>
              </a:rPr>
              <a:t>(Sherman, Thomas, McPherson, Sheridan, and Ord) watching over the tomb of President Ulysses S. Grant.</a:t>
            </a:r>
          </a:p>
          <a:p>
            <a:pPr marL="0" indent="0">
              <a:buNone/>
            </a:pPr>
            <a:endParaRPr lang="en-US" sz="1800" dirty="0">
              <a:latin typeface="+mj-lt"/>
            </a:endParaRPr>
          </a:p>
        </p:txBody>
      </p:sp>
    </p:spTree>
    <p:extLst>
      <p:ext uri="{BB962C8B-B14F-4D97-AF65-F5344CB8AC3E}">
        <p14:creationId xmlns:p14="http://schemas.microsoft.com/office/powerpoint/2010/main" val="493672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B3A526-7409-4F9D-9F07-D304A7FD7A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858"/>
          <a:stretch/>
        </p:blipFill>
        <p:spPr>
          <a:xfrm>
            <a:off x="20" y="10"/>
            <a:ext cx="12191980" cy="6857990"/>
          </a:xfrm>
          <a:prstGeom prst="rect">
            <a:avLst/>
          </a:prstGeom>
        </p:spPr>
      </p:pic>
      <p:sp>
        <p:nvSpPr>
          <p:cNvPr id="4" name="Oval 3">
            <a:extLst>
              <a:ext uri="{FF2B5EF4-FFF2-40B4-BE49-F238E27FC236}">
                <a16:creationId xmlns:a16="http://schemas.microsoft.com/office/drawing/2014/main" id="{92922A43-380E-434B-ADC6-E8ED3131ED4F}"/>
              </a:ext>
            </a:extLst>
          </p:cNvPr>
          <p:cNvSpPr/>
          <p:nvPr/>
        </p:nvSpPr>
        <p:spPr>
          <a:xfrm>
            <a:off x="4197531" y="3126377"/>
            <a:ext cx="1384663" cy="783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886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B300-4850-41D1-B128-CEF951A0F669}"/>
              </a:ext>
            </a:extLst>
          </p:cNvPr>
          <p:cNvSpPr>
            <a:spLocks noGrp="1"/>
          </p:cNvSpPr>
          <p:nvPr>
            <p:ph type="title"/>
          </p:nvPr>
        </p:nvSpPr>
        <p:spPr/>
        <p:txBody>
          <a:bodyPr/>
          <a:lstStyle/>
          <a:p>
            <a:pPr algn="ctr"/>
            <a:r>
              <a:rPr lang="en-US" dirty="0"/>
              <a:t>1835-39 Cadet, U.S. Military Academy </a:t>
            </a:r>
            <a:br>
              <a:rPr lang="en-US" dirty="0"/>
            </a:br>
            <a:endParaRPr lang="en-US" dirty="0"/>
          </a:p>
        </p:txBody>
      </p:sp>
      <p:sp>
        <p:nvSpPr>
          <p:cNvPr id="3" name="Content Placeholder 2">
            <a:extLst>
              <a:ext uri="{FF2B5EF4-FFF2-40B4-BE49-F238E27FC236}">
                <a16:creationId xmlns:a16="http://schemas.microsoft.com/office/drawing/2014/main" id="{F1E7D1F4-0E37-444D-9768-CE21D4F8107E}"/>
              </a:ext>
            </a:extLst>
          </p:cNvPr>
          <p:cNvSpPr>
            <a:spLocks noGrp="1"/>
          </p:cNvSpPr>
          <p:nvPr>
            <p:ph idx="1"/>
          </p:nvPr>
        </p:nvSpPr>
        <p:spPr>
          <a:xfrm>
            <a:off x="812800" y="1698625"/>
            <a:ext cx="10515600" cy="4351338"/>
          </a:xfrm>
        </p:spPr>
        <p:txBody>
          <a:bodyPr>
            <a:normAutofit fontScale="92500"/>
          </a:bodyPr>
          <a:lstStyle/>
          <a:p>
            <a:r>
              <a:rPr lang="en-US" dirty="0">
                <a:latin typeface="+mj-lt"/>
              </a:rPr>
              <a:t>Earns an appt to the USMA (West Point) at age 16.</a:t>
            </a:r>
          </a:p>
          <a:p>
            <a:r>
              <a:rPr lang="en-US" dirty="0">
                <a:latin typeface="+mj-lt"/>
              </a:rPr>
              <a:t>At USMA  Ord is classmates with future Civil War Generals WT Sherman, George Thomas, Richard Ewell, Don Carlos Buell, PGT Beauregard, Henry Halleck, Braxton Bragg, Joseph Hooker, and James Longstreet. </a:t>
            </a:r>
          </a:p>
          <a:p>
            <a:r>
              <a:rPr lang="en-US" dirty="0">
                <a:latin typeface="+mj-lt"/>
              </a:rPr>
              <a:t>Course of study included math, ethics, engineering, natural and experimental philosophy, tactics, artillery, French, drawing, chemistry and minerology, sword exercise, and astronomy. </a:t>
            </a:r>
          </a:p>
          <a:p>
            <a:r>
              <a:rPr lang="en-US" dirty="0">
                <a:latin typeface="+mj-lt"/>
              </a:rPr>
              <a:t>Later he was critical of USMA for lack of practical experience, called it eminently theoretical.</a:t>
            </a:r>
          </a:p>
          <a:p>
            <a:r>
              <a:rPr lang="en-US" dirty="0">
                <a:latin typeface="+mj-lt"/>
              </a:rPr>
              <a:t>Graduates in 1839 #227 of 231. </a:t>
            </a:r>
          </a:p>
          <a:p>
            <a:endParaRPr lang="en-US" dirty="0"/>
          </a:p>
        </p:txBody>
      </p:sp>
    </p:spTree>
    <p:extLst>
      <p:ext uri="{BB962C8B-B14F-4D97-AF65-F5344CB8AC3E}">
        <p14:creationId xmlns:p14="http://schemas.microsoft.com/office/powerpoint/2010/main" val="312044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10599-B155-4C23-B832-DF3BB2D63E31}"/>
              </a:ext>
            </a:extLst>
          </p:cNvPr>
          <p:cNvSpPr>
            <a:spLocks noGrp="1"/>
          </p:cNvSpPr>
          <p:nvPr>
            <p:ph idx="1"/>
          </p:nvPr>
        </p:nvSpPr>
        <p:spPr>
          <a:xfrm>
            <a:off x="838200" y="1122443"/>
            <a:ext cx="10515600" cy="5240257"/>
          </a:xfrm>
        </p:spPr>
        <p:txBody>
          <a:bodyPr>
            <a:normAutofit/>
          </a:bodyPr>
          <a:lstStyle/>
          <a:p>
            <a:r>
              <a:rPr lang="en-US" dirty="0">
                <a:latin typeface="+mj-lt"/>
              </a:rPr>
              <a:t>1839, June</a:t>
            </a:r>
            <a:r>
              <a:rPr lang="en-US" dirty="0"/>
              <a:t> – </a:t>
            </a:r>
            <a:r>
              <a:rPr lang="en-US" dirty="0">
                <a:latin typeface="+mj-lt"/>
              </a:rPr>
              <a:t>Commissioned a </a:t>
            </a:r>
            <a:r>
              <a:rPr lang="en-US" b="1" dirty="0">
                <a:latin typeface="+mj-lt"/>
              </a:rPr>
              <a:t>2nd Lt</a:t>
            </a:r>
            <a:r>
              <a:rPr lang="en-US" dirty="0">
                <a:latin typeface="+mj-lt"/>
              </a:rPr>
              <a:t>., 3rd Artillery </a:t>
            </a:r>
          </a:p>
          <a:p>
            <a:r>
              <a:rPr lang="en-US" dirty="0">
                <a:latin typeface="+mj-lt"/>
              </a:rPr>
              <a:t>1839-42 </a:t>
            </a:r>
            <a:r>
              <a:rPr lang="en-US" dirty="0"/>
              <a:t>– </a:t>
            </a:r>
            <a:r>
              <a:rPr lang="en-US" dirty="0">
                <a:latin typeface="+mj-lt"/>
              </a:rPr>
              <a:t>Florida wars against Seminole Indians </a:t>
            </a:r>
          </a:p>
          <a:p>
            <a:r>
              <a:rPr lang="en-US" dirty="0">
                <a:latin typeface="+mj-lt"/>
              </a:rPr>
              <a:t>1841, July 1</a:t>
            </a:r>
            <a:r>
              <a:rPr lang="en-US" dirty="0"/>
              <a:t> – </a:t>
            </a:r>
            <a:r>
              <a:rPr lang="en-US" b="1" dirty="0">
                <a:latin typeface="+mj-lt"/>
              </a:rPr>
              <a:t>1st Lt</a:t>
            </a:r>
            <a:r>
              <a:rPr lang="en-US" dirty="0">
                <a:latin typeface="+mj-lt"/>
              </a:rPr>
              <a:t>., 3rd Artillery </a:t>
            </a:r>
          </a:p>
          <a:p>
            <a:r>
              <a:rPr lang="en-US" dirty="0">
                <a:latin typeface="+mj-lt"/>
              </a:rPr>
              <a:t>1842-44 </a:t>
            </a:r>
            <a:r>
              <a:rPr lang="en-US" dirty="0"/>
              <a:t>– </a:t>
            </a:r>
            <a:r>
              <a:rPr lang="en-US" dirty="0">
                <a:latin typeface="+mj-lt"/>
              </a:rPr>
              <a:t>Ft. Macon, North Carolina </a:t>
            </a:r>
          </a:p>
          <a:p>
            <a:r>
              <a:rPr lang="en-US" dirty="0">
                <a:latin typeface="+mj-lt"/>
              </a:rPr>
              <a:t>1845-46</a:t>
            </a:r>
            <a:r>
              <a:rPr lang="en-US" dirty="0"/>
              <a:t> – </a:t>
            </a:r>
            <a:r>
              <a:rPr lang="en-US" dirty="0">
                <a:latin typeface="+mj-lt"/>
              </a:rPr>
              <a:t>Coast Survey Office, Wash, D.C.</a:t>
            </a:r>
          </a:p>
          <a:p>
            <a:r>
              <a:rPr lang="en-US" dirty="0">
                <a:latin typeface="+mj-lt"/>
              </a:rPr>
              <a:t>1846</a:t>
            </a:r>
            <a:r>
              <a:rPr lang="en-US" dirty="0"/>
              <a:t> – </a:t>
            </a:r>
            <a:r>
              <a:rPr lang="en-US" dirty="0">
                <a:latin typeface="+mj-lt"/>
              </a:rPr>
              <a:t>Recruiting Service, Cumberland, MD. Father did same duty in 1816</a:t>
            </a:r>
          </a:p>
          <a:p>
            <a:r>
              <a:rPr lang="en-US" dirty="0">
                <a:latin typeface="+mj-lt"/>
              </a:rPr>
              <a:t>1846-47</a:t>
            </a:r>
            <a:r>
              <a:rPr lang="en-US" dirty="0"/>
              <a:t> – </a:t>
            </a:r>
            <a:r>
              <a:rPr lang="en-US" dirty="0">
                <a:latin typeface="+mj-lt"/>
              </a:rPr>
              <a:t>Voyage to California aboard the stores ship Lexington</a:t>
            </a:r>
          </a:p>
          <a:p>
            <a:r>
              <a:rPr lang="en-US" dirty="0">
                <a:latin typeface="+mj-lt"/>
              </a:rPr>
              <a:t>1847-48 </a:t>
            </a:r>
            <a:r>
              <a:rPr lang="en-US" dirty="0"/>
              <a:t>– </a:t>
            </a:r>
            <a:r>
              <a:rPr lang="en-US" dirty="0">
                <a:latin typeface="+mj-lt"/>
              </a:rPr>
              <a:t>Mexican War, arrived in California just as the last shots had been fired.</a:t>
            </a:r>
          </a:p>
          <a:p>
            <a:endParaRPr lang="en-US" dirty="0">
              <a:latin typeface="+mj-lt"/>
            </a:endParaRPr>
          </a:p>
        </p:txBody>
      </p:sp>
    </p:spTree>
    <p:extLst>
      <p:ext uri="{BB962C8B-B14F-4D97-AF65-F5344CB8AC3E}">
        <p14:creationId xmlns:p14="http://schemas.microsoft.com/office/powerpoint/2010/main" val="2071889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346C-6404-4477-90B4-A5AA4FD8705B}"/>
              </a:ext>
            </a:extLst>
          </p:cNvPr>
          <p:cNvSpPr>
            <a:spLocks noGrp="1"/>
          </p:cNvSpPr>
          <p:nvPr>
            <p:ph type="title"/>
          </p:nvPr>
        </p:nvSpPr>
        <p:spPr>
          <a:xfrm>
            <a:off x="919480" y="999241"/>
            <a:ext cx="10515600" cy="5420413"/>
          </a:xfrm>
        </p:spPr>
        <p:txBody>
          <a:bodyPr>
            <a:noAutofit/>
          </a:bodyPr>
          <a:lstStyle/>
          <a:p>
            <a:pPr marL="457200" indent="-457200">
              <a:buFont typeface="Arial" panose="020B0604020202020204" pitchFamily="34" charset="0"/>
              <a:buChar char="•"/>
            </a:pPr>
            <a:r>
              <a:rPr lang="en-US" sz="2800" dirty="0"/>
              <a:t>1847-50 – Monterey, California, among his duties he surveys the Sierra Nevada gold fields, Sacramento, and Los Angeles</a:t>
            </a:r>
            <a:br>
              <a:rPr lang="en-US" sz="2800" dirty="0"/>
            </a:br>
            <a:br>
              <a:rPr lang="en-US" sz="2800" dirty="0"/>
            </a:br>
            <a:r>
              <a:rPr lang="en-US" sz="2800" dirty="0"/>
              <a:t>Also travels to Cajon Pass, east of LA to position a military force to stop Indians from coming down to LA and stealing horses. </a:t>
            </a:r>
            <a:br>
              <a:rPr lang="en-US" sz="2800" dirty="0"/>
            </a:br>
            <a:br>
              <a:rPr lang="en-US" sz="2800" dirty="0"/>
            </a:br>
            <a:r>
              <a:rPr lang="en-US" sz="2800" dirty="0"/>
              <a:t>Also reports on the feasibility of constructing a rail or other road from S.E. California to the valley of the upper Rio Grande.</a:t>
            </a:r>
          </a:p>
        </p:txBody>
      </p:sp>
    </p:spTree>
    <p:extLst>
      <p:ext uri="{BB962C8B-B14F-4D97-AF65-F5344CB8AC3E}">
        <p14:creationId xmlns:p14="http://schemas.microsoft.com/office/powerpoint/2010/main" val="2511652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TotalTime>
  <Words>3173</Words>
  <Application>Microsoft Office PowerPoint</Application>
  <PresentationFormat>Widescreen</PresentationFormat>
  <Paragraphs>182</Paragraphs>
  <Slides>52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Times New Roman</vt:lpstr>
      <vt:lpstr>Office Theme</vt:lpstr>
      <vt:lpstr>        Edward Otho Cresap Ord  Major General, U.S. Army 1818-1888  </vt:lpstr>
      <vt:lpstr>              Brief History of E.O.C. Ord</vt:lpstr>
      <vt:lpstr>Family Tree</vt:lpstr>
      <vt:lpstr>PowerPoint Presentation</vt:lpstr>
      <vt:lpstr>General EOC Ord</vt:lpstr>
      <vt:lpstr>PowerPoint Presentation</vt:lpstr>
      <vt:lpstr>1835-39 Cadet, U.S. Military Academy  </vt:lpstr>
      <vt:lpstr>PowerPoint Presentation</vt:lpstr>
      <vt:lpstr>1847-50 – Monterey, California, among his duties he surveys the Sierra Nevada gold fields, Sacramento, and Los Angeles  Also travels to Cajon Pass, east of LA to position a military force to stop Indians from coming down to LA and stealing horses.   Also reports on the feasibility of constructing a rail or other road from S.E. California to the valley of the upper Rio Grande.</vt:lpstr>
      <vt:lpstr>Gold and Quicksilver map  FIRST "ACCURATE" MAP OF CALIFORNIA GOLD REGIONS   25 July1848</vt:lpstr>
      <vt:lpstr>In the fall of 1848, Ord and Sherman, in the employ of John Augustus Sutter Jr., assisted Captain William H. Warner of the U.S. Army Corps of Engineers in the survey of Sacramento, California, helping to produce the map that established the future capital city's extensive downtown street grid.</vt:lpstr>
      <vt:lpstr>Plan de la Cuidad De Los Angeles.   Surveyed by E.O.C Ord, Lt. U.S.A. and Wm. R. Hutton, Asst., 29 Aug 1849 </vt:lpstr>
      <vt:lpstr>PowerPoint Presentation</vt:lpstr>
      <vt:lpstr>PowerPoint Presentation</vt:lpstr>
      <vt:lpstr>PowerPoint Presentation</vt:lpstr>
      <vt:lpstr>PowerPoint Presentation</vt:lpstr>
      <vt:lpstr>PowerPoint Presentation</vt:lpstr>
      <vt:lpstr>At the outbreak of the Civil War in April 1861, Ord was serving as Captain of Battery C, 3rd U.S. Artillery, and also as post commander at the U.S. Army's Fort Vancouver in Washington Territory. </vt:lpstr>
      <vt:lpstr>PowerPoint Presentation</vt:lpstr>
      <vt:lpstr>PowerPoint Presentation</vt:lpstr>
      <vt:lpstr>PowerPoint Presentation</vt:lpstr>
      <vt:lpstr>1861, Dec. 20 – In command of troops at battle of Dranesville, Virginia (1st Union victory) </vt:lpstr>
      <vt:lpstr>                  Battle of Dranesville, VA</vt:lpstr>
      <vt:lpstr>PowerPoint Presentation</vt:lpstr>
      <vt:lpstr>PowerPoint Presentation</vt:lpstr>
      <vt:lpstr>PowerPoint Presentation</vt:lpstr>
      <vt:lpstr>Ord commands XIII Corps during siege of Vicksburg</vt:lpstr>
      <vt:lpstr>PowerPoint Presentation</vt:lpstr>
      <vt:lpstr>PowerPoint Presentation</vt:lpstr>
      <vt:lpstr>The Incident – 26 March 1865</vt:lpstr>
      <vt:lpstr>PowerPoint Presentation</vt:lpstr>
      <vt:lpstr>PowerPoint Presentation</vt:lpstr>
      <vt:lpstr>1865, Feb.-June – Commanded Department of Virginia; engaged in Siege  of Petersburg, pursuit of Rebel Army to capitulation of Lee at Appomattox. </vt:lpstr>
      <vt:lpstr>     Pursuit of Lee to Appomattox April 1865</vt:lpstr>
      <vt:lpstr>PowerPoint Presentation</vt:lpstr>
      <vt:lpstr> The McLean House, in Appomattox Court House, was where General Robert E. Lee surrendered to General Ulysses S. Grant to end the American Civil War. </vt:lpstr>
      <vt:lpstr>“The Table”</vt:lpstr>
      <vt:lpstr>PowerPoint Presentation</vt:lpstr>
      <vt:lpstr>                        14 April 1865</vt:lpstr>
      <vt:lpstr>PowerPoint Presentation</vt:lpstr>
      <vt:lpstr>PowerPoint Presentation</vt:lpstr>
      <vt:lpstr>PowerPoint Presentation</vt:lpstr>
      <vt:lpstr>PowerPoint Presentation</vt:lpstr>
      <vt:lpstr>PowerPoint Presentation</vt:lpstr>
      <vt:lpstr>PowerPoint Presentation</vt:lpstr>
      <vt:lpstr>EOC Ord Photos − Mary and daughter Roberta at Confederate White House, Richmond, VA April 1865</vt:lpstr>
      <vt:lpstr>             E.O.C. Ord at Vicksburg, MS</vt:lpstr>
      <vt:lpstr>PowerPoint Presentation</vt:lpstr>
      <vt:lpstr>PowerPoint Presentation</vt:lpstr>
      <vt:lpstr>PowerPoint Presentation</vt:lpstr>
      <vt:lpstr>PowerPoint Presentation</vt:lpstr>
      <vt:lpstr>Some locations named for EOC Ord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Edward Otho Cresap Ord Major General, U.S. Army 1818-1888</dc:title>
  <dc:creator>Mike Harkleroad</dc:creator>
  <cp:lastModifiedBy>Michael Harkleroad</cp:lastModifiedBy>
  <cp:revision>158</cp:revision>
  <dcterms:created xsi:type="dcterms:W3CDTF">2018-02-21T17:22:32Z</dcterms:created>
  <dcterms:modified xsi:type="dcterms:W3CDTF">2018-07-01T23:29:28Z</dcterms:modified>
</cp:coreProperties>
</file>